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7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6" r:id="rId1"/>
    <p:sldMasterId id="2147483696" r:id="rId2"/>
    <p:sldMasterId id="2147483683" r:id="rId3"/>
    <p:sldMasterId id="2147483660" r:id="rId4"/>
    <p:sldMasterId id="2147483672" r:id="rId5"/>
    <p:sldMasterId id="2147483691" r:id="rId6"/>
    <p:sldMasterId id="2147483701" r:id="rId7"/>
    <p:sldMasterId id="2147483706" r:id="rId8"/>
  </p:sldMasterIdLst>
  <p:notesMasterIdLst>
    <p:notesMasterId r:id="rId34"/>
  </p:notesMasterIdLst>
  <p:handoutMasterIdLst>
    <p:handoutMasterId r:id="rId35"/>
  </p:handoutMasterIdLst>
  <p:sldIdLst>
    <p:sldId id="288" r:id="rId9"/>
    <p:sldId id="286" r:id="rId10"/>
    <p:sldId id="287" r:id="rId11"/>
    <p:sldId id="282" r:id="rId12"/>
    <p:sldId id="292" r:id="rId13"/>
    <p:sldId id="293" r:id="rId14"/>
    <p:sldId id="283" r:id="rId15"/>
    <p:sldId id="284" r:id="rId16"/>
    <p:sldId id="285" r:id="rId17"/>
    <p:sldId id="265" r:id="rId18"/>
    <p:sldId id="289" r:id="rId19"/>
    <p:sldId id="296" r:id="rId20"/>
    <p:sldId id="297" r:id="rId21"/>
    <p:sldId id="294" r:id="rId22"/>
    <p:sldId id="266" r:id="rId23"/>
    <p:sldId id="267" r:id="rId24"/>
    <p:sldId id="268" r:id="rId25"/>
    <p:sldId id="269" r:id="rId26"/>
    <p:sldId id="291" r:id="rId27"/>
    <p:sldId id="290" r:id="rId28"/>
    <p:sldId id="270" r:id="rId29"/>
    <p:sldId id="271" r:id="rId30"/>
    <p:sldId id="272" r:id="rId31"/>
    <p:sldId id="295" r:id="rId32"/>
    <p:sldId id="280" r:id="rId33"/>
  </p:sldIdLst>
  <p:sldSz cx="12192000" cy="9144000"/>
  <p:notesSz cx="7010400" cy="92233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6FCF"/>
    <a:srgbClr val="C7BAFF"/>
    <a:srgbClr val="A893FF"/>
    <a:srgbClr val="20C2DF"/>
    <a:srgbClr val="7E56C6"/>
    <a:srgbClr val="FFFFFF"/>
    <a:srgbClr val="EFA3C0"/>
    <a:srgbClr val="FF6600"/>
    <a:srgbClr val="220DA3"/>
    <a:srgbClr val="4DCB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23" autoAdjust="0"/>
  </p:normalViewPr>
  <p:slideViewPr>
    <p:cSldViewPr snapToGrid="0" snapToObjects="1">
      <p:cViewPr varScale="1">
        <p:scale>
          <a:sx n="50" d="100"/>
          <a:sy n="50" d="100"/>
        </p:scale>
        <p:origin x="1374" y="48"/>
      </p:cViewPr>
      <p:guideLst>
        <p:guide orient="horz" pos="2835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868D52-7FB4-40B1-A406-6ABBF6D56556}" type="datetimeFigureOut">
              <a:rPr lang="en-CA" smtClean="0"/>
              <a:t>2016-11-06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1413"/>
            <a:ext cx="3038475" cy="4619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761413"/>
            <a:ext cx="3038475" cy="4619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2B615-E187-4358-93F9-A5382797DD3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573585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169"/>
          </a:xfrm>
          <a:prstGeom prst="rect">
            <a:avLst/>
          </a:prstGeom>
        </p:spPr>
        <p:txBody>
          <a:bodyPr vert="horz" lIns="92757" tIns="46378" rIns="92757" bIns="4637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169"/>
          </a:xfrm>
          <a:prstGeom prst="rect">
            <a:avLst/>
          </a:prstGeom>
        </p:spPr>
        <p:txBody>
          <a:bodyPr vert="horz" lIns="92757" tIns="46378" rIns="92757" bIns="46378" rtlCol="0"/>
          <a:lstStyle>
            <a:lvl1pPr algn="r">
              <a:defRPr sz="1200"/>
            </a:lvl1pPr>
          </a:lstStyle>
          <a:p>
            <a:fld id="{60D6BB5E-3B00-AE43-9D63-879104A1887B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692150"/>
            <a:ext cx="4613275" cy="3459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57" tIns="46378" rIns="92757" bIns="4637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1103"/>
            <a:ext cx="5608320" cy="4150519"/>
          </a:xfrm>
          <a:prstGeom prst="rect">
            <a:avLst/>
          </a:prstGeom>
        </p:spPr>
        <p:txBody>
          <a:bodyPr vert="horz" lIns="92757" tIns="46378" rIns="92757" bIns="46378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0605"/>
            <a:ext cx="3037840" cy="461169"/>
          </a:xfrm>
          <a:prstGeom prst="rect">
            <a:avLst/>
          </a:prstGeom>
        </p:spPr>
        <p:txBody>
          <a:bodyPr vert="horz" lIns="92757" tIns="46378" rIns="92757" bIns="4637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60605"/>
            <a:ext cx="3037840" cy="461169"/>
          </a:xfrm>
          <a:prstGeom prst="rect">
            <a:avLst/>
          </a:prstGeom>
        </p:spPr>
        <p:txBody>
          <a:bodyPr vert="horz" lIns="92757" tIns="46378" rIns="92757" bIns="46378" rtlCol="0" anchor="b"/>
          <a:lstStyle>
            <a:lvl1pPr algn="r">
              <a:defRPr sz="1200"/>
            </a:lvl1pPr>
          </a:lstStyle>
          <a:p>
            <a:fld id="{3629903A-84E5-CD4A-8618-7A86E0474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7003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9903A-84E5-CD4A-8618-7A86E047401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80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9903A-84E5-CD4A-8618-7A86E047401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45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396241" y="1464622"/>
            <a:ext cx="11186160" cy="175600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5400">
                <a:solidFill>
                  <a:srgbClr val="7E56C6"/>
                </a:solidFill>
              </a:defRPr>
            </a:lvl1pPr>
          </a:lstStyle>
          <a:p>
            <a:r>
              <a:rPr lang="en-CA" dirty="0" smtClean="0"/>
              <a:t>Heading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96241" y="3483466"/>
            <a:ext cx="8719629" cy="7304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667">
                <a:solidFill>
                  <a:srgbClr val="4DCBE4"/>
                </a:solidFill>
              </a:defRPr>
            </a:lvl1pPr>
            <a:lvl2pPr marL="60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 smtClean="0"/>
              <a:t>Sub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097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300B-979D-AF48-9249-44DC0119B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6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7040" y="1785501"/>
            <a:ext cx="10364037" cy="1347755"/>
          </a:xfrm>
        </p:spPr>
        <p:txBody>
          <a:bodyPr/>
          <a:lstStyle>
            <a:lvl1pPr algn="l">
              <a:defRPr/>
            </a:lvl1pPr>
          </a:lstStyle>
          <a:p>
            <a:r>
              <a:rPr lang="en-CA" dirty="0" smtClean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7040" y="4978400"/>
            <a:ext cx="5182240" cy="233680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2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DAD3-57C7-B748-8845-34AE30694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81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8576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DAD3-57C7-B748-8845-34AE30694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81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A98F4-650C-5745-B182-0CF7967787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96241" y="1464623"/>
            <a:ext cx="11186160" cy="175600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5400">
                <a:solidFill>
                  <a:srgbClr val="7E56C6"/>
                </a:solidFill>
              </a:defRPr>
            </a:lvl1pPr>
          </a:lstStyle>
          <a:p>
            <a:r>
              <a:rPr lang="en-CA" dirty="0" smtClean="0"/>
              <a:t>Heading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96242" y="3483467"/>
            <a:ext cx="8719629" cy="7304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667">
                <a:solidFill>
                  <a:srgbClr val="4DCBE4"/>
                </a:solidFill>
              </a:defRPr>
            </a:lvl1pPr>
            <a:lvl2pPr marL="609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 smtClean="0"/>
              <a:t>Sub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124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996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A98F4-650C-5745-B182-0CF7967787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7499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392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396241" y="1464623"/>
            <a:ext cx="11186160" cy="175600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5400">
                <a:solidFill>
                  <a:srgbClr val="7E56C6"/>
                </a:solidFill>
              </a:defRPr>
            </a:lvl1pPr>
          </a:lstStyle>
          <a:p>
            <a:r>
              <a:rPr lang="en-CA" dirty="0" smtClean="0"/>
              <a:t>Heading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96242" y="3483467"/>
            <a:ext cx="8719629" cy="7304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667">
                <a:solidFill>
                  <a:srgbClr val="4DCBE4"/>
                </a:solidFill>
              </a:defRPr>
            </a:lvl1pPr>
            <a:lvl2pPr marL="609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 smtClean="0"/>
              <a:t>Sub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35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5608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188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A98F4-650C-5745-B182-0CF7967787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96241" y="1464622"/>
            <a:ext cx="11186160" cy="175600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5400">
                <a:solidFill>
                  <a:srgbClr val="7E56C6"/>
                </a:solidFill>
              </a:defRPr>
            </a:lvl1pPr>
          </a:lstStyle>
          <a:p>
            <a:r>
              <a:rPr lang="en-CA" dirty="0" smtClean="0"/>
              <a:t>Heading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96241" y="3483466"/>
            <a:ext cx="8719629" cy="7304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667">
                <a:solidFill>
                  <a:srgbClr val="4DCBE4"/>
                </a:solidFill>
              </a:defRPr>
            </a:lvl1pPr>
            <a:lvl2pPr marL="60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 smtClean="0"/>
              <a:t>Sub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050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1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A98F4-650C-5745-B182-0CF796778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89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0391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39520" y="1464622"/>
            <a:ext cx="10342880" cy="1756003"/>
          </a:xfrm>
        </p:spPr>
        <p:txBody>
          <a:bodyPr/>
          <a:lstStyle>
            <a:lvl1pPr algn="r">
              <a:defRPr sz="6400"/>
            </a:lvl1pPr>
          </a:lstStyle>
          <a:p>
            <a:r>
              <a:rPr lang="en-CA" dirty="0" smtClean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9519" y="3483466"/>
            <a:ext cx="7508663" cy="730436"/>
          </a:xfrm>
        </p:spPr>
        <p:txBody>
          <a:bodyPr>
            <a:normAutofit/>
          </a:bodyPr>
          <a:lstStyle>
            <a:lvl1pPr marL="0" indent="0" algn="l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 smtClean="0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135"/>
            <a:ext cx="2844800" cy="48683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903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86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600" y="1497664"/>
            <a:ext cx="10972800" cy="1511277"/>
          </a:xfrm>
        </p:spPr>
        <p:txBody>
          <a:bodyPr/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r>
              <a:rPr lang="en-CA" dirty="0" smtClean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367164"/>
            <a:ext cx="8534400" cy="2336800"/>
          </a:xfrm>
        </p:spPr>
        <p:txBody>
          <a:bodyPr>
            <a:normAutofit/>
          </a:bodyPr>
          <a:lstStyle>
            <a:lvl1pPr marL="0" indent="0" algn="l">
              <a:buNone/>
              <a:defRPr sz="3733">
                <a:solidFill>
                  <a:srgbClr val="FFFFFF"/>
                </a:solidFill>
              </a:defRPr>
            </a:lvl1pPr>
            <a:lvl2pPr marL="60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26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1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75135"/>
            <a:ext cx="284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8475135"/>
            <a:ext cx="3860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8475135"/>
            <a:ext cx="284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13474-4763-E54F-B387-6B13919286B2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50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</p:sldLayoutIdLst>
  <p:hf hdr="0"/>
  <p:txStyles>
    <p:titleStyle>
      <a:lvl1pPr algn="ctr" defTabSz="609608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6" indent="-457206" algn="l" defTabSz="609608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6" algn="l" defTabSz="609608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4019" indent="-304804" algn="l" defTabSz="60960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27" indent="-304804" algn="l" defTabSz="609608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234" indent="-304804" algn="l" defTabSz="609608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842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450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2057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665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5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3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3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6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53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61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75663"/>
            <a:ext cx="28448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8475663"/>
            <a:ext cx="38608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8475663"/>
            <a:ext cx="28448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A98F4-650C-5745-B182-0CF79677879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-6669"/>
            <a:ext cx="12192000" cy="915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1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6184"/>
            <a:ext cx="109728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133602"/>
            <a:ext cx="109728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75135"/>
            <a:ext cx="284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8475135"/>
            <a:ext cx="3860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8475135"/>
            <a:ext cx="284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13474-4763-E54F-B387-6B13919286B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6668"/>
            <a:ext cx="12192000" cy="915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3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hf hdr="0"/>
  <p:txStyles>
    <p:titleStyle>
      <a:lvl1pPr algn="ctr" defTabSz="609608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6" indent="-457206" algn="l" defTabSz="609608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6" algn="l" defTabSz="609608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4019" indent="-304804" algn="l" defTabSz="60960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27" indent="-304804" algn="l" defTabSz="609608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234" indent="-304804" algn="l" defTabSz="609608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842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450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2057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665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5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3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3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6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53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61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6184"/>
            <a:ext cx="109728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133602"/>
            <a:ext cx="109728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75135"/>
            <a:ext cx="284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8475135"/>
            <a:ext cx="3860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8475135"/>
            <a:ext cx="284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1300B-979D-AF48-9249-44DC0119B72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6623"/>
            <a:ext cx="12187394" cy="9150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922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hf hdr="0"/>
  <p:txStyles>
    <p:titleStyle>
      <a:lvl1pPr algn="ctr" defTabSz="609608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6" indent="-457206" algn="l" defTabSz="609608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6" algn="l" defTabSz="609608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4019" indent="-304804" algn="l" defTabSz="60960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27" indent="-304804" algn="l" defTabSz="609608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234" indent="-304804" algn="l" defTabSz="609608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842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450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2057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665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5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3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3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6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53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61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6184"/>
            <a:ext cx="109728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133602"/>
            <a:ext cx="109728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Fourth level</a:t>
            </a:r>
          </a:p>
          <a:p>
            <a:pPr lvl="4"/>
            <a:r>
              <a:rPr lang="en-CA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75135"/>
            <a:ext cx="284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8475135"/>
            <a:ext cx="3860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8475135"/>
            <a:ext cx="284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FDAD3-57C7-B748-8845-34AE30694D80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6668"/>
            <a:ext cx="12187334" cy="915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59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9" r:id="rId2"/>
  </p:sldLayoutIdLst>
  <p:hf hdr="0"/>
  <p:txStyles>
    <p:titleStyle>
      <a:lvl1pPr algn="ctr" defTabSz="609608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6" indent="-457206" algn="l" defTabSz="609608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6" algn="l" defTabSz="609608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4019" indent="-304804" algn="l" defTabSz="60960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27" indent="-304804" algn="l" defTabSz="609608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234" indent="-304804" algn="l" defTabSz="609608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842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450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2057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665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5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3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3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6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53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61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75663"/>
            <a:ext cx="28448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8475663"/>
            <a:ext cx="38608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8475663"/>
            <a:ext cx="28448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435B7-FCFA-BB49-A407-8108AC5EA51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914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60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5" r:id="rId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75665"/>
            <a:ext cx="28448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8475665"/>
            <a:ext cx="38608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8475665"/>
            <a:ext cx="28448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91BA98F4-650C-5745-B182-0CF7967787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18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-6668"/>
            <a:ext cx="12192000" cy="915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20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</p:sldLayoutIdLst>
  <p:hf hdr="0"/>
  <p:txStyles>
    <p:titleStyle>
      <a:lvl1pPr algn="ctr" defTabSz="4571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indent="0" algn="l" defTabSz="457189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75137"/>
            <a:ext cx="284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8475137"/>
            <a:ext cx="3860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8475137"/>
            <a:ext cx="284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/>
            <a:fld id="{4E413474-4763-E54F-B387-6B13919286B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18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381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</p:sldLayoutIdLst>
  <p:hf hdr="0"/>
  <p:txStyles>
    <p:titleStyle>
      <a:lvl1pPr algn="ctr" defTabSz="609593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95" indent="-457195" algn="l" defTabSz="609593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89" indent="-380997" algn="l" defTabSz="609593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81" indent="-304796" algn="l" defTabSz="6095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73" indent="-304796" algn="l" defTabSz="609593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66" indent="-304796" algn="l" defTabSz="609593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59" indent="-304796" algn="l" defTabSz="6095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52" indent="-304796" algn="l" defTabSz="6095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943" indent="-304796" algn="l" defTabSz="6095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536" indent="-304796" algn="l" defTabSz="60959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93" algn="l" defTabSz="6095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84" algn="l" defTabSz="6095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77" algn="l" defTabSz="6095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70" algn="l" defTabSz="6095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62" algn="l" defTabSz="6095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55" algn="l" defTabSz="6095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147" algn="l" defTabSz="6095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739" algn="l" defTabSz="6095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g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jpg"/><Relationship Id="rId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g"/><Relationship Id="rId3" Type="http://schemas.openxmlformats.org/officeDocument/2006/relationships/image" Target="../media/image53.png"/><Relationship Id="rId7" Type="http://schemas.openxmlformats.org/officeDocument/2006/relationships/image" Target="../media/image63.jpg"/><Relationship Id="rId12" Type="http://schemas.openxmlformats.org/officeDocument/2006/relationships/image" Target="../media/image5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g"/><Relationship Id="rId11" Type="http://schemas.openxmlformats.org/officeDocument/2006/relationships/image" Target="../media/image67.jpg"/><Relationship Id="rId5" Type="http://schemas.openxmlformats.org/officeDocument/2006/relationships/image" Target="../media/image56.jpeg"/><Relationship Id="rId10" Type="http://schemas.openxmlformats.org/officeDocument/2006/relationships/image" Target="../media/image66.jpg"/><Relationship Id="rId4" Type="http://schemas.openxmlformats.org/officeDocument/2006/relationships/image" Target="../media/image55.jpeg"/><Relationship Id="rId9" Type="http://schemas.openxmlformats.org/officeDocument/2006/relationships/image" Target="../media/image6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emf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emf"/><Relationship Id="rId9" Type="http://schemas.openxmlformats.org/officeDocument/2006/relationships/image" Target="../media/image7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pn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26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299" y="2398246"/>
            <a:ext cx="3766968" cy="4830037"/>
          </a:xfrm>
          <a:prstGeom prst="rect">
            <a:avLst/>
          </a:prstGeom>
        </p:spPr>
      </p:pic>
      <p:sp>
        <p:nvSpPr>
          <p:cNvPr id="31" name="Subtitle 2"/>
          <p:cNvSpPr txBox="1">
            <a:spLocks/>
          </p:cNvSpPr>
          <p:nvPr/>
        </p:nvSpPr>
        <p:spPr>
          <a:xfrm>
            <a:off x="1" y="4742787"/>
            <a:ext cx="12192000" cy="1716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>
              <a:solidFill>
                <a:srgbClr val="7942FF">
                  <a:tint val="75000"/>
                </a:srgbClr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7233" y="3352801"/>
            <a:ext cx="4512092" cy="3406588"/>
          </a:xfrm>
          <a:prstGeom prst="rect">
            <a:avLst/>
          </a:prstGeom>
        </p:spPr>
      </p:pic>
      <p:sp>
        <p:nvSpPr>
          <p:cNvPr id="34" name="Title 1"/>
          <p:cNvSpPr txBox="1">
            <a:spLocks/>
          </p:cNvSpPr>
          <p:nvPr/>
        </p:nvSpPr>
        <p:spPr>
          <a:xfrm>
            <a:off x="12701" y="2990852"/>
            <a:ext cx="12179300" cy="117108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3429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A893FF"/>
                </a:solidFill>
              </a:rPr>
              <a:t>Brand Presentation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2523" y="4071597"/>
            <a:ext cx="12179476" cy="27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/>
            <a:r>
              <a:rPr lang="en-US" sz="2400" dirty="0">
                <a:solidFill>
                  <a:srgbClr val="A893FF"/>
                </a:solidFill>
              </a:rPr>
              <a:t>Providing Innovative &amp; Safe Solutions in:</a:t>
            </a:r>
          </a:p>
          <a:p>
            <a:pPr lvl="8" defTabSz="457189"/>
            <a:r>
              <a:rPr lang="en-US" sz="2133" dirty="0">
                <a:solidFill>
                  <a:srgbClr val="A893FF"/>
                </a:solidFill>
              </a:rPr>
              <a:t>	</a:t>
            </a:r>
            <a:r>
              <a:rPr lang="en-US" sz="2133" dirty="0" smtClean="0">
                <a:solidFill>
                  <a:srgbClr val="A893FF"/>
                </a:solidFill>
              </a:rPr>
              <a:t>		</a:t>
            </a:r>
            <a:r>
              <a:rPr lang="en-US" sz="2133" dirty="0">
                <a:solidFill>
                  <a:srgbClr val="A893FF"/>
                </a:solidFill>
              </a:rPr>
              <a:t> </a:t>
            </a:r>
            <a:r>
              <a:rPr lang="en-US" sz="2133" dirty="0" smtClean="0">
                <a:solidFill>
                  <a:srgbClr val="A893FF"/>
                </a:solidFill>
              </a:rPr>
              <a:t>   ● </a:t>
            </a:r>
            <a:r>
              <a:rPr lang="en-US" sz="2133" dirty="0">
                <a:solidFill>
                  <a:srgbClr val="A893FF"/>
                </a:solidFill>
              </a:rPr>
              <a:t>Bedtime!</a:t>
            </a:r>
          </a:p>
          <a:p>
            <a:pPr lvl="8" defTabSz="457189"/>
            <a:r>
              <a:rPr lang="en-US" sz="2133" dirty="0">
                <a:solidFill>
                  <a:srgbClr val="A893FF"/>
                </a:solidFill>
              </a:rPr>
              <a:t>	</a:t>
            </a:r>
            <a:r>
              <a:rPr lang="en-US" sz="2133" dirty="0" smtClean="0">
                <a:solidFill>
                  <a:srgbClr val="A893FF"/>
                </a:solidFill>
              </a:rPr>
              <a:t>		</a:t>
            </a:r>
            <a:r>
              <a:rPr lang="en-US" sz="2133" dirty="0">
                <a:solidFill>
                  <a:srgbClr val="A893FF"/>
                </a:solidFill>
              </a:rPr>
              <a:t> </a:t>
            </a:r>
            <a:r>
              <a:rPr lang="en-US" sz="2133" dirty="0" smtClean="0">
                <a:solidFill>
                  <a:srgbClr val="A893FF"/>
                </a:solidFill>
              </a:rPr>
              <a:t>   ● </a:t>
            </a:r>
            <a:r>
              <a:rPr lang="en-US" sz="2133" dirty="0">
                <a:solidFill>
                  <a:srgbClr val="A893FF"/>
                </a:solidFill>
              </a:rPr>
              <a:t>Bath time!</a:t>
            </a:r>
          </a:p>
          <a:p>
            <a:pPr lvl="8" defTabSz="457189"/>
            <a:r>
              <a:rPr lang="en-US" sz="2133" dirty="0">
                <a:solidFill>
                  <a:srgbClr val="A893FF"/>
                </a:solidFill>
              </a:rPr>
              <a:t>	</a:t>
            </a:r>
            <a:r>
              <a:rPr lang="en-US" sz="2133" dirty="0" smtClean="0">
                <a:solidFill>
                  <a:srgbClr val="A893FF"/>
                </a:solidFill>
              </a:rPr>
              <a:t>		</a:t>
            </a:r>
            <a:r>
              <a:rPr lang="en-US" sz="2133" dirty="0">
                <a:solidFill>
                  <a:srgbClr val="A893FF"/>
                </a:solidFill>
              </a:rPr>
              <a:t> </a:t>
            </a:r>
            <a:r>
              <a:rPr lang="en-US" sz="2133" dirty="0" smtClean="0">
                <a:solidFill>
                  <a:srgbClr val="A893FF"/>
                </a:solidFill>
              </a:rPr>
              <a:t>   ● </a:t>
            </a:r>
            <a:r>
              <a:rPr lang="en-US" sz="2133" dirty="0">
                <a:solidFill>
                  <a:srgbClr val="A893FF"/>
                </a:solidFill>
              </a:rPr>
              <a:t>On-the-Go!</a:t>
            </a:r>
          </a:p>
          <a:p>
            <a:pPr algn="ctr" defTabSz="457189"/>
            <a:endParaRPr lang="en-US" sz="2800" dirty="0">
              <a:solidFill>
                <a:srgbClr val="A893FF"/>
              </a:solidFill>
            </a:endParaRPr>
          </a:p>
          <a:p>
            <a:pPr algn="ctr" defTabSz="457189"/>
            <a:endParaRPr lang="en-US" sz="2800" dirty="0">
              <a:solidFill>
                <a:srgbClr val="A893FF"/>
              </a:solidFill>
            </a:endParaRPr>
          </a:p>
          <a:p>
            <a:pPr defTabSz="457189"/>
            <a:r>
              <a:rPr lang="en-US" sz="2800" dirty="0">
                <a:solidFill>
                  <a:srgbClr val="A893FF"/>
                </a:solidFill>
              </a:rPr>
              <a:t>			 	 	</a:t>
            </a: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-2002" y="4501411"/>
            <a:ext cx="12179477" cy="1562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b="1" dirty="0">
              <a:solidFill>
                <a:srgbClr val="7942FF">
                  <a:tint val="75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392" y="143933"/>
            <a:ext cx="2514352" cy="17372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7024" y="1055050"/>
            <a:ext cx="2850654" cy="1628945"/>
          </a:xfrm>
          <a:prstGeom prst="rect">
            <a:avLst/>
          </a:prstGeom>
        </p:spPr>
      </p:pic>
      <p:sp>
        <p:nvSpPr>
          <p:cNvPr id="13" name="Subtitle 2"/>
          <p:cNvSpPr txBox="1">
            <a:spLocks/>
          </p:cNvSpPr>
          <p:nvPr/>
        </p:nvSpPr>
        <p:spPr>
          <a:xfrm>
            <a:off x="-14525" y="6583794"/>
            <a:ext cx="12192000" cy="168497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rgbClr val="A893FF"/>
                </a:solidFill>
              </a:rPr>
              <a:t>Presented by: </a:t>
            </a:r>
          </a:p>
          <a:p>
            <a:pPr algn="ctr"/>
            <a:r>
              <a:rPr lang="en-US" sz="1400" b="1" i="1" dirty="0">
                <a:solidFill>
                  <a:srgbClr val="7942FF">
                    <a:tint val="75000"/>
                  </a:srgbClr>
                </a:solidFill>
              </a:rPr>
              <a:t>NDW Products Inc</a:t>
            </a:r>
            <a:r>
              <a:rPr lang="en-US" sz="1400" b="1" i="1" dirty="0" smtClean="0">
                <a:solidFill>
                  <a:srgbClr val="7942FF">
                    <a:tint val="75000"/>
                  </a:srgbClr>
                </a:solidFill>
              </a:rPr>
              <a:t>.</a:t>
            </a:r>
            <a:r>
              <a:rPr lang="en-US" sz="1400" dirty="0" smtClean="0">
                <a:solidFill>
                  <a:srgbClr val="A893FF"/>
                </a:solidFill>
              </a:rPr>
              <a:t> </a:t>
            </a:r>
          </a:p>
          <a:p>
            <a:pPr algn="ctr"/>
            <a:endParaRPr lang="en-US" sz="1400" dirty="0">
              <a:solidFill>
                <a:srgbClr val="A893FF"/>
              </a:solidFill>
            </a:endParaRPr>
          </a:p>
          <a:p>
            <a:pPr algn="ctr"/>
            <a:r>
              <a:rPr lang="en-US" sz="1400" dirty="0" smtClean="0">
                <a:solidFill>
                  <a:srgbClr val="A893FF"/>
                </a:solidFill>
              </a:rPr>
              <a:t>Noah Diamond ● </a:t>
            </a:r>
            <a:r>
              <a:rPr lang="en-US" sz="1400" dirty="0">
                <a:solidFill>
                  <a:srgbClr val="A893FF"/>
                </a:solidFill>
              </a:rPr>
              <a:t>noah@ndwproducts.com </a:t>
            </a:r>
            <a:r>
              <a:rPr lang="en-US" sz="1400" dirty="0" smtClean="0">
                <a:solidFill>
                  <a:srgbClr val="A893FF"/>
                </a:solidFill>
              </a:rPr>
              <a:t>● (416) 951-0792</a:t>
            </a:r>
          </a:p>
        </p:txBody>
      </p:sp>
    </p:spTree>
    <p:extLst>
      <p:ext uri="{BB962C8B-B14F-4D97-AF65-F5344CB8AC3E}">
        <p14:creationId xmlns:p14="http://schemas.microsoft.com/office/powerpoint/2010/main" val="339136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" y="1738821"/>
            <a:ext cx="11621309" cy="612500"/>
          </a:xfrm>
        </p:spPr>
        <p:txBody>
          <a:bodyPr anchor="ctr">
            <a:normAutofit/>
          </a:bodyPr>
          <a:lstStyle/>
          <a:p>
            <a:pPr algn="r"/>
            <a:r>
              <a:rPr lang="en-US" dirty="0">
                <a:solidFill>
                  <a:srgbClr val="A893FF"/>
                </a:solidFill>
              </a:rPr>
              <a:t>Maternity &amp; Beyond 3in1 </a:t>
            </a:r>
            <a:r>
              <a:rPr lang="en-US" dirty="0" smtClean="0">
                <a:solidFill>
                  <a:srgbClr val="A893FF"/>
                </a:solidFill>
              </a:rPr>
              <a:t>Pillow with Bamboo Cover</a:t>
            </a:r>
            <a:endParaRPr lang="en-US" dirty="0">
              <a:solidFill>
                <a:srgbClr val="A893FF"/>
              </a:solidFill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1" y="2328098"/>
            <a:ext cx="12335068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Provides maximum comfort for side sleeping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Support between legs and thighs for hip, back and lumbar support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Hypoallergenic </a:t>
            </a:r>
            <a:r>
              <a:rPr lang="en-US" sz="2000" dirty="0" err="1">
                <a:solidFill>
                  <a:srgbClr val="A893FF"/>
                </a:solidFill>
              </a:rPr>
              <a:t>polyfibre</a:t>
            </a:r>
            <a:r>
              <a:rPr lang="en-US" sz="2000" dirty="0">
                <a:solidFill>
                  <a:srgbClr val="A893FF"/>
                </a:solidFill>
              </a:rPr>
              <a:t> fill is light-weight and comfortable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Hypoallergenic fitted cover made using rayon from bamboo fibers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Stays cool &amp; thermo-regulating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470" y="6336597"/>
            <a:ext cx="4961463" cy="1581481"/>
          </a:xfrm>
          <a:prstGeom prst="rect">
            <a:avLst/>
          </a:prstGeom>
        </p:spPr>
      </p:pic>
      <p:sp>
        <p:nvSpPr>
          <p:cNvPr id="7" name="Flowchart: Connector 6"/>
          <p:cNvSpPr/>
          <p:nvPr/>
        </p:nvSpPr>
        <p:spPr>
          <a:xfrm>
            <a:off x="1950330" y="5007976"/>
            <a:ext cx="900000" cy="900000"/>
          </a:xfrm>
          <a:prstGeom prst="flowChartConnector">
            <a:avLst/>
          </a:prstGeom>
          <a:solidFill>
            <a:srgbClr val="936FCF"/>
          </a:solidFill>
          <a:ln w="19050">
            <a:solidFill>
              <a:srgbClr val="20C2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351"/>
          </a:p>
        </p:txBody>
      </p:sp>
      <p:sp>
        <p:nvSpPr>
          <p:cNvPr id="8" name="TextBox 7"/>
          <p:cNvSpPr txBox="1"/>
          <p:nvPr/>
        </p:nvSpPr>
        <p:spPr>
          <a:xfrm>
            <a:off x="2176294" y="5281572"/>
            <a:ext cx="46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5" name="Flowchart: Connector 14"/>
          <p:cNvSpPr/>
          <p:nvPr/>
        </p:nvSpPr>
        <p:spPr>
          <a:xfrm>
            <a:off x="5324781" y="5011636"/>
            <a:ext cx="900000" cy="900000"/>
          </a:xfrm>
          <a:prstGeom prst="flowChartConnector">
            <a:avLst/>
          </a:prstGeom>
          <a:solidFill>
            <a:srgbClr val="936FCF"/>
          </a:solidFill>
          <a:ln w="19050">
            <a:solidFill>
              <a:srgbClr val="20C2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351"/>
          </a:p>
        </p:txBody>
      </p:sp>
      <p:sp>
        <p:nvSpPr>
          <p:cNvPr id="16" name="TextBox 15"/>
          <p:cNvSpPr txBox="1"/>
          <p:nvPr/>
        </p:nvSpPr>
        <p:spPr>
          <a:xfrm>
            <a:off x="5550744" y="5262654"/>
            <a:ext cx="46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445500" y="5478503"/>
            <a:ext cx="1110865" cy="0"/>
          </a:xfrm>
          <a:prstGeom prst="straightConnector1">
            <a:avLst/>
          </a:prstGeom>
          <a:ln>
            <a:solidFill>
              <a:srgbClr val="20C2D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609" y="5778024"/>
            <a:ext cx="2306852" cy="2306852"/>
          </a:xfrm>
          <a:prstGeom prst="rect">
            <a:avLst/>
          </a:prstGeom>
        </p:spPr>
      </p:pic>
      <p:sp>
        <p:nvSpPr>
          <p:cNvPr id="21" name="Diagonal Stripe 20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743" y="2392003"/>
            <a:ext cx="3848615" cy="2626308"/>
          </a:xfrm>
          <a:prstGeom prst="rect">
            <a:avLst/>
          </a:prstGeom>
        </p:spPr>
      </p:pic>
      <p:sp>
        <p:nvSpPr>
          <p:cNvPr id="13" name="Flowchart: Connector 12"/>
          <p:cNvSpPr/>
          <p:nvPr/>
        </p:nvSpPr>
        <p:spPr>
          <a:xfrm>
            <a:off x="8829039" y="5011636"/>
            <a:ext cx="900000" cy="900000"/>
          </a:xfrm>
          <a:prstGeom prst="flowChartConnector">
            <a:avLst/>
          </a:prstGeom>
          <a:solidFill>
            <a:srgbClr val="936FCF"/>
          </a:solidFill>
          <a:ln w="19050">
            <a:solidFill>
              <a:srgbClr val="20C2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351"/>
          </a:p>
        </p:txBody>
      </p:sp>
      <p:sp>
        <p:nvSpPr>
          <p:cNvPr id="14" name="TextBox 13"/>
          <p:cNvSpPr txBox="1"/>
          <p:nvPr/>
        </p:nvSpPr>
        <p:spPr>
          <a:xfrm>
            <a:off x="9053724" y="5268654"/>
            <a:ext cx="46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945" y="5509765"/>
            <a:ext cx="2406827" cy="2406827"/>
          </a:xfrm>
          <a:prstGeom prst="rect">
            <a:avLst/>
          </a:prstGeom>
        </p:spPr>
      </p:pic>
      <p:cxnSp>
        <p:nvCxnSpPr>
          <p:cNvPr id="23" name="Straight Arrow Connector 22"/>
          <p:cNvCxnSpPr/>
          <p:nvPr/>
        </p:nvCxnSpPr>
        <p:spPr>
          <a:xfrm>
            <a:off x="7074878" y="5509765"/>
            <a:ext cx="1110865" cy="0"/>
          </a:xfrm>
          <a:prstGeom prst="straightConnector1">
            <a:avLst/>
          </a:prstGeom>
          <a:ln>
            <a:solidFill>
              <a:srgbClr val="20C2D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930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" y="1738821"/>
            <a:ext cx="11621309" cy="612500"/>
          </a:xfrm>
        </p:spPr>
        <p:txBody>
          <a:bodyPr anchor="ctr">
            <a:normAutofit/>
          </a:bodyPr>
          <a:lstStyle/>
          <a:p>
            <a:pPr algn="r"/>
            <a:r>
              <a:rPr lang="en-US" dirty="0" smtClean="0">
                <a:solidFill>
                  <a:srgbClr val="A893FF"/>
                </a:solidFill>
              </a:rPr>
              <a:t>Before &amp; After Pregnancy Pillow with Bamboo Cover</a:t>
            </a:r>
            <a:endParaRPr lang="en-US" dirty="0">
              <a:solidFill>
                <a:srgbClr val="A893FF"/>
              </a:solidFill>
            </a:endParaRPr>
          </a:p>
        </p:txBody>
      </p:sp>
      <p:sp>
        <p:nvSpPr>
          <p:cNvPr id="21" name="Diagonal Stripe 20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57" b="9617"/>
          <a:stretch/>
        </p:blipFill>
        <p:spPr>
          <a:xfrm>
            <a:off x="7262552" y="6039268"/>
            <a:ext cx="2529365" cy="20064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895" b="12466"/>
          <a:stretch/>
        </p:blipFill>
        <p:spPr>
          <a:xfrm>
            <a:off x="3730280" y="5956150"/>
            <a:ext cx="2578186" cy="1975874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1" y="2328098"/>
            <a:ext cx="12335068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Body Pillow converts to breastfeeding pillow to baby seat!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Hypoallergenic fitted cover made using rayon from bamboo fibers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Elastic cover with harness for safe and snug baby seat</a:t>
            </a:r>
          </a:p>
        </p:txBody>
      </p:sp>
      <p:sp>
        <p:nvSpPr>
          <p:cNvPr id="25" name="Flowchart: Connector 24"/>
          <p:cNvSpPr/>
          <p:nvPr/>
        </p:nvSpPr>
        <p:spPr>
          <a:xfrm>
            <a:off x="9256437" y="5227931"/>
            <a:ext cx="900000" cy="900000"/>
          </a:xfrm>
          <a:prstGeom prst="flowChartConnector">
            <a:avLst/>
          </a:prstGeom>
          <a:solidFill>
            <a:srgbClr val="936FCF"/>
          </a:solidFill>
          <a:ln w="19050">
            <a:solidFill>
              <a:srgbClr val="20C2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351"/>
          </a:p>
        </p:txBody>
      </p:sp>
      <p:sp>
        <p:nvSpPr>
          <p:cNvPr id="26" name="TextBox 25"/>
          <p:cNvSpPr txBox="1"/>
          <p:nvPr/>
        </p:nvSpPr>
        <p:spPr>
          <a:xfrm>
            <a:off x="9481122" y="5484949"/>
            <a:ext cx="46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7" name="Flowchart: Connector 26"/>
          <p:cNvSpPr/>
          <p:nvPr/>
        </p:nvSpPr>
        <p:spPr>
          <a:xfrm>
            <a:off x="5495831" y="5256024"/>
            <a:ext cx="900000" cy="900000"/>
          </a:xfrm>
          <a:prstGeom prst="flowChartConnector">
            <a:avLst/>
          </a:prstGeom>
          <a:solidFill>
            <a:srgbClr val="936FCF"/>
          </a:solidFill>
          <a:ln w="19050">
            <a:solidFill>
              <a:srgbClr val="20C2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351"/>
          </a:p>
        </p:txBody>
      </p:sp>
      <p:sp>
        <p:nvSpPr>
          <p:cNvPr id="28" name="TextBox 27"/>
          <p:cNvSpPr txBox="1"/>
          <p:nvPr/>
        </p:nvSpPr>
        <p:spPr>
          <a:xfrm>
            <a:off x="5721794" y="5507042"/>
            <a:ext cx="46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3579390" y="5694798"/>
            <a:ext cx="1110865" cy="0"/>
          </a:xfrm>
          <a:prstGeom prst="straightConnector1">
            <a:avLst/>
          </a:prstGeom>
          <a:ln>
            <a:solidFill>
              <a:srgbClr val="20C2D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7457120" y="5726060"/>
            <a:ext cx="1110865" cy="0"/>
          </a:xfrm>
          <a:prstGeom prst="straightConnector1">
            <a:avLst/>
          </a:prstGeom>
          <a:ln>
            <a:solidFill>
              <a:srgbClr val="20C2D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8" r="3809"/>
          <a:stretch/>
        </p:blipFill>
        <p:spPr>
          <a:xfrm>
            <a:off x="8559796" y="2625268"/>
            <a:ext cx="2732204" cy="244606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73" b="23758"/>
          <a:stretch/>
        </p:blipFill>
        <p:spPr>
          <a:xfrm rot="20918832" flipH="1">
            <a:off x="372296" y="6150620"/>
            <a:ext cx="3483752" cy="1449292"/>
          </a:xfrm>
          <a:prstGeom prst="rect">
            <a:avLst/>
          </a:prstGeom>
        </p:spPr>
      </p:pic>
      <p:sp>
        <p:nvSpPr>
          <p:cNvPr id="23" name="Flowchart: Connector 22"/>
          <p:cNvSpPr/>
          <p:nvPr/>
        </p:nvSpPr>
        <p:spPr>
          <a:xfrm>
            <a:off x="1865687" y="5244798"/>
            <a:ext cx="900000" cy="900000"/>
          </a:xfrm>
          <a:prstGeom prst="flowChartConnector">
            <a:avLst/>
          </a:prstGeom>
          <a:solidFill>
            <a:srgbClr val="936FCF"/>
          </a:solidFill>
          <a:ln w="19050">
            <a:solidFill>
              <a:srgbClr val="20C2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351"/>
          </a:p>
        </p:txBody>
      </p:sp>
      <p:sp>
        <p:nvSpPr>
          <p:cNvPr id="24" name="TextBox 23"/>
          <p:cNvSpPr txBox="1"/>
          <p:nvPr/>
        </p:nvSpPr>
        <p:spPr>
          <a:xfrm>
            <a:off x="2091651" y="5518394"/>
            <a:ext cx="46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9318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" y="1738821"/>
            <a:ext cx="11621309" cy="612500"/>
          </a:xfrm>
        </p:spPr>
        <p:txBody>
          <a:bodyPr anchor="ctr">
            <a:normAutofit/>
          </a:bodyPr>
          <a:lstStyle/>
          <a:p>
            <a:pPr algn="r"/>
            <a:r>
              <a:rPr lang="en-US" dirty="0" smtClean="0">
                <a:solidFill>
                  <a:srgbClr val="A893FF"/>
                </a:solidFill>
              </a:rPr>
              <a:t>Dream On Pregnancy Pillow</a:t>
            </a:r>
            <a:endParaRPr lang="en-US" dirty="0">
              <a:solidFill>
                <a:srgbClr val="A893FF"/>
              </a:solidFill>
            </a:endParaRPr>
          </a:p>
        </p:txBody>
      </p:sp>
      <p:sp>
        <p:nvSpPr>
          <p:cNvPr id="21" name="Diagonal Stripe 20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1" y="2328098"/>
            <a:ext cx="12335068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Body Pillow </a:t>
            </a:r>
            <a:r>
              <a:rPr lang="en-CA" sz="1900" dirty="0" smtClean="0">
                <a:solidFill>
                  <a:srgbClr val="A893FF"/>
                </a:solidFill>
              </a:rPr>
              <a:t>with pregnancy wedge included for total body comfort</a:t>
            </a:r>
            <a:endParaRPr lang="en-CA" sz="1900" dirty="0">
              <a:solidFill>
                <a:srgbClr val="A893FF"/>
              </a:solidFill>
            </a:endParaRP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Hypoallergenic fitted cover made using </a:t>
            </a:r>
            <a:r>
              <a:rPr lang="en-CA" sz="1900" dirty="0" smtClean="0">
                <a:solidFill>
                  <a:srgbClr val="A893FF"/>
                </a:solidFill>
              </a:rPr>
              <a:t>100% cotton</a:t>
            </a:r>
            <a:endParaRPr lang="en-CA" sz="1900" dirty="0">
              <a:solidFill>
                <a:srgbClr val="A893FF"/>
              </a:solidFill>
            </a:endParaRP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 smtClean="0">
                <a:solidFill>
                  <a:srgbClr val="A893FF"/>
                </a:solidFill>
              </a:rPr>
              <a:t>Curved top can be used for resting upper body or flipped for lower body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 smtClean="0">
                <a:solidFill>
                  <a:srgbClr val="A893FF"/>
                </a:solidFill>
              </a:rPr>
              <a:t>Wedge also is great for use between knees or for back support</a:t>
            </a:r>
            <a:endParaRPr lang="en-CA" sz="1900" dirty="0">
              <a:solidFill>
                <a:srgbClr val="A893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566" y="3715263"/>
            <a:ext cx="4438650" cy="30289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75" b="29165"/>
          <a:stretch/>
        </p:blipFill>
        <p:spPr>
          <a:xfrm>
            <a:off x="409518" y="5014994"/>
            <a:ext cx="4305797" cy="17292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62"/>
          <a:stretch/>
        </p:blipFill>
        <p:spPr>
          <a:xfrm rot="1833471" flipH="1">
            <a:off x="4831642" y="5353059"/>
            <a:ext cx="3438143" cy="139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9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62013" y="1738821"/>
            <a:ext cx="3310887" cy="612500"/>
          </a:xfrm>
        </p:spPr>
        <p:txBody>
          <a:bodyPr anchor="ctr">
            <a:normAutofit lnSpcReduction="10000"/>
          </a:bodyPr>
          <a:lstStyle/>
          <a:p>
            <a:pPr algn="ctr"/>
            <a:r>
              <a:rPr lang="en-US" sz="1800" dirty="0" smtClean="0">
                <a:solidFill>
                  <a:srgbClr val="A893FF"/>
                </a:solidFill>
              </a:rPr>
              <a:t>Dream On™ Pregnancy </a:t>
            </a:r>
            <a:r>
              <a:rPr lang="en-US" sz="1800" dirty="0" smtClean="0">
                <a:solidFill>
                  <a:srgbClr val="A893FF"/>
                </a:solidFill>
              </a:rPr>
              <a:t>Pillow with Cotton Cover</a:t>
            </a:r>
            <a:endParaRPr lang="en-US" sz="1800" dirty="0">
              <a:solidFill>
                <a:srgbClr val="A893FF"/>
              </a:solidFill>
            </a:endParaRPr>
          </a:p>
        </p:txBody>
      </p:sp>
      <p:sp>
        <p:nvSpPr>
          <p:cNvPr id="21" name="Diagonal Stripe 20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8138163" y="2328098"/>
            <a:ext cx="4049323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A893FF"/>
                </a:solidFill>
              </a:rPr>
              <a:t>Body Pillow </a:t>
            </a:r>
            <a:r>
              <a:rPr lang="en-CA" sz="1400" dirty="0" smtClean="0">
                <a:solidFill>
                  <a:srgbClr val="A893FF"/>
                </a:solidFill>
              </a:rPr>
              <a:t>with pregnancy wedge included for total body comfort</a:t>
            </a:r>
            <a:endParaRPr lang="en-CA" sz="1400" dirty="0">
              <a:solidFill>
                <a:srgbClr val="A893FF"/>
              </a:solidFill>
            </a:endParaRP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A893FF"/>
                </a:solidFill>
              </a:rPr>
              <a:t>Hypoallergenic fitted cover made using </a:t>
            </a:r>
            <a:r>
              <a:rPr lang="en-CA" sz="1400" dirty="0" smtClean="0">
                <a:solidFill>
                  <a:srgbClr val="A893FF"/>
                </a:solidFill>
              </a:rPr>
              <a:t>100% cotton</a:t>
            </a:r>
            <a:endParaRPr lang="en-CA" sz="1400" dirty="0">
              <a:solidFill>
                <a:srgbClr val="A893FF"/>
              </a:solidFill>
            </a:endParaRP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400" dirty="0" smtClean="0">
                <a:solidFill>
                  <a:srgbClr val="A893FF"/>
                </a:solidFill>
              </a:rPr>
              <a:t>Curved top can be used for resting upper body or flipped for lower body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400" dirty="0" smtClean="0">
                <a:solidFill>
                  <a:srgbClr val="A893FF"/>
                </a:solidFill>
              </a:rPr>
              <a:t>Wedge also is great for use between knees or for back support</a:t>
            </a:r>
            <a:endParaRPr lang="en-CA" sz="1400" dirty="0">
              <a:solidFill>
                <a:srgbClr val="A893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491" y="3838746"/>
            <a:ext cx="2598713" cy="1773370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4023360" y="1738821"/>
            <a:ext cx="4104944" cy="612500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4DCBE4"/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rgbClr val="A893FF"/>
                </a:solidFill>
              </a:rPr>
              <a:t>Before &amp; After™ Pregnancy Pillow with Bamboo Cover</a:t>
            </a:r>
            <a:endParaRPr lang="en-US" sz="1800" dirty="0">
              <a:solidFill>
                <a:srgbClr val="A893FF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4289000" y="2328097"/>
            <a:ext cx="3540975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300" dirty="0" smtClean="0">
                <a:solidFill>
                  <a:srgbClr val="A893FF"/>
                </a:solidFill>
              </a:rPr>
              <a:t>Crescent shaped body pillow snaps together at each end and comes with a seat cover and harness to become a baby lounger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300" dirty="0" smtClean="0">
                <a:solidFill>
                  <a:srgbClr val="A893FF"/>
                </a:solidFill>
              </a:rPr>
              <a:t>Also can be used as a feeding pillow with the ability to snap the pillow closed behind your back for a comfortable and secure breast-feeding experience</a:t>
            </a:r>
            <a:endParaRPr lang="en-CA" sz="1300" dirty="0">
              <a:solidFill>
                <a:srgbClr val="A893FF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219459" y="1738821"/>
            <a:ext cx="3715169" cy="612500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4DCBE4"/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rgbClr val="A893FF"/>
                </a:solidFill>
              </a:rPr>
              <a:t>Maternity &amp; Beyond™ 3in1 Pillow with Bamboo Cover</a:t>
            </a:r>
            <a:endParaRPr lang="en-US" sz="1800" dirty="0">
              <a:solidFill>
                <a:srgbClr val="A893FF"/>
              </a:solidFill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106161" y="2328096"/>
            <a:ext cx="3966091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300" dirty="0" smtClean="0">
                <a:solidFill>
                  <a:srgbClr val="A893FF"/>
                </a:solidFill>
              </a:rPr>
              <a:t>Patent-pending “giraffe” design for multi-use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300" dirty="0" smtClean="0">
                <a:solidFill>
                  <a:srgbClr val="A893FF"/>
                </a:solidFill>
              </a:rPr>
              <a:t>Can be used as a body pillow, feeding pillow and baby positioner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300" dirty="0" smtClean="0">
                <a:solidFill>
                  <a:srgbClr val="A893FF"/>
                </a:solidFill>
              </a:rPr>
              <a:t>Provides exceptional support for side sleeping with support for knees, legs and hips!</a:t>
            </a:r>
            <a:endParaRPr lang="en-US" sz="1300" dirty="0">
              <a:solidFill>
                <a:srgbClr val="A893FF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71" y="3715263"/>
            <a:ext cx="2747250" cy="187473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57" b="9617"/>
          <a:stretch/>
        </p:blipFill>
        <p:spPr>
          <a:xfrm>
            <a:off x="6892368" y="5148808"/>
            <a:ext cx="1588882" cy="126040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895" b="12466"/>
          <a:stretch/>
        </p:blipFill>
        <p:spPr>
          <a:xfrm>
            <a:off x="5266056" y="5714128"/>
            <a:ext cx="1619551" cy="12411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88" b="32778"/>
          <a:stretch/>
        </p:blipFill>
        <p:spPr>
          <a:xfrm>
            <a:off x="309221" y="5724173"/>
            <a:ext cx="2000784" cy="6949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485" y="5724472"/>
            <a:ext cx="1389290" cy="13892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310" y="6510729"/>
            <a:ext cx="1452802" cy="145280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851" b="21064"/>
          <a:stretch/>
        </p:blipFill>
        <p:spPr>
          <a:xfrm>
            <a:off x="3950879" y="5282171"/>
            <a:ext cx="1608452" cy="101467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2" t="41664" r="22551" b="13780"/>
          <a:stretch/>
        </p:blipFill>
        <p:spPr>
          <a:xfrm rot="2224823">
            <a:off x="8387523" y="6374581"/>
            <a:ext cx="2211067" cy="965887"/>
          </a:xfrm>
          <a:prstGeom prst="round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7" b="16949"/>
          <a:stretch/>
        </p:blipFill>
        <p:spPr>
          <a:xfrm>
            <a:off x="9931728" y="5650812"/>
            <a:ext cx="2113641" cy="925689"/>
          </a:xfrm>
          <a:prstGeom prst="round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8" r="3809"/>
          <a:stretch/>
        </p:blipFill>
        <p:spPr>
          <a:xfrm>
            <a:off x="5386209" y="3904745"/>
            <a:ext cx="1950325" cy="174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90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9829" y="302071"/>
            <a:ext cx="1800000" cy="1400000"/>
          </a:xfrm>
          <a:prstGeom prst="rect">
            <a:avLst/>
          </a:prstGeom>
        </p:spPr>
      </p:pic>
      <p:sp>
        <p:nvSpPr>
          <p:cNvPr id="23" name="Diagonal Stripe 22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en-CA" dirty="0">
              <a:solidFill>
                <a:prstClr val="black"/>
              </a:solidFill>
            </a:endParaRPr>
          </a:p>
        </p:txBody>
      </p:sp>
      <p:sp>
        <p:nvSpPr>
          <p:cNvPr id="25" name="Subtitle 2"/>
          <p:cNvSpPr txBox="1">
            <a:spLocks/>
          </p:cNvSpPr>
          <p:nvPr/>
        </p:nvSpPr>
        <p:spPr>
          <a:xfrm rot="2717855">
            <a:off x="10846217" y="373393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prstClr val="white"/>
                </a:solidFill>
              </a:rPr>
              <a:t>Bedtime!</a:t>
            </a:r>
          </a:p>
        </p:txBody>
      </p:sp>
      <p:sp>
        <p:nvSpPr>
          <p:cNvPr id="26" name="Subtitle 2"/>
          <p:cNvSpPr txBox="1">
            <a:spLocks/>
          </p:cNvSpPr>
          <p:nvPr/>
        </p:nvSpPr>
        <p:spPr>
          <a:xfrm>
            <a:off x="9647531" y="4622613"/>
            <a:ext cx="289818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rgbClr val="A893FF"/>
                </a:solidFill>
              </a:rPr>
              <a:t>Pregnancy Wedge</a:t>
            </a: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8524283" y="5485216"/>
            <a:ext cx="182281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rgbClr val="A893FF"/>
                </a:solidFill>
              </a:rPr>
              <a:t>Flexi™ Pillow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84" t="9376" r="63567" b="5592"/>
          <a:stretch/>
        </p:blipFill>
        <p:spPr>
          <a:xfrm>
            <a:off x="8785186" y="2517189"/>
            <a:ext cx="1153651" cy="2968027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203204" y="1734202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>
                <a:solidFill>
                  <a:srgbClr val="A893FF"/>
                </a:solidFill>
              </a:rPr>
              <a:t>Packaging Concept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4559" y="6233963"/>
            <a:ext cx="7319955" cy="13655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36870" t="2213" b="95442"/>
          <a:stretch/>
        </p:blipFill>
        <p:spPr>
          <a:xfrm>
            <a:off x="53890" y="1931604"/>
            <a:ext cx="4238595" cy="21769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302" t="19291" b="17912"/>
          <a:stretch/>
        </p:blipFill>
        <p:spPr>
          <a:xfrm>
            <a:off x="10201814" y="2497809"/>
            <a:ext cx="1789625" cy="19897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37" y="2346702"/>
            <a:ext cx="4191378" cy="566844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976" t="17000" r="8113" b="50456"/>
          <a:stretch/>
        </p:blipFill>
        <p:spPr>
          <a:xfrm>
            <a:off x="4752231" y="2517189"/>
            <a:ext cx="3769977" cy="2506946"/>
          </a:xfrm>
          <a:prstGeom prst="rect">
            <a:avLst/>
          </a:prstGeom>
        </p:spPr>
      </p:pic>
      <p:sp>
        <p:nvSpPr>
          <p:cNvPr id="19" name="Subtitle 2"/>
          <p:cNvSpPr txBox="1">
            <a:spLocks/>
          </p:cNvSpPr>
          <p:nvPr/>
        </p:nvSpPr>
        <p:spPr>
          <a:xfrm>
            <a:off x="5750934" y="4976832"/>
            <a:ext cx="182281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 smtClean="0">
                <a:solidFill>
                  <a:srgbClr val="A893FF"/>
                </a:solidFill>
              </a:rPr>
              <a:t>Toddler Pillow</a:t>
            </a:r>
            <a:endParaRPr lang="en-US" sz="1600" dirty="0">
              <a:solidFill>
                <a:srgbClr val="A893FF"/>
              </a:solidFill>
            </a:endParaRPr>
          </a:p>
        </p:txBody>
      </p:sp>
      <p:pic>
        <p:nvPicPr>
          <p:cNvPr id="1026" name="Picture 2" descr="http://www.genuinegildan.com/media/filer_private/2013/03/13/oeko-tex_logo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4152" y="4101482"/>
            <a:ext cx="1512652" cy="94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80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2371" y="6979774"/>
            <a:ext cx="2896820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Keeps bed sheets dry! 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75 x 85 cm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29.5” x 33”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1" y="2328098"/>
            <a:ext cx="7928975" cy="2510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Protects mattress and keeps bed sheets dry throughout toilet training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Use in any size bed!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100% waterproof with non-slip backing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Soft quilted poly-cotton surface with tuck-in flaps is </a:t>
            </a:r>
            <a:endParaRPr lang="en-US" sz="2000" dirty="0" smtClean="0">
              <a:solidFill>
                <a:srgbClr val="A893FF"/>
              </a:solidFill>
            </a:endParaRP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A893FF"/>
                </a:solidFill>
              </a:rPr>
              <a:t>absorbent</a:t>
            </a:r>
            <a:endParaRPr lang="en-US" sz="2000" dirty="0">
              <a:solidFill>
                <a:srgbClr val="A893FF"/>
              </a:solidFill>
            </a:endParaRP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Bleachable, machine washable and dryable</a:t>
            </a:r>
          </a:p>
        </p:txBody>
      </p:sp>
      <p:sp>
        <p:nvSpPr>
          <p:cNvPr id="13" name="Diagonal Stripe 12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Waterproof Mattress &amp; Sheet Protector</a:t>
            </a:r>
            <a:endParaRPr lang="en-US" sz="2667" dirty="0">
              <a:solidFill>
                <a:srgbClr val="A893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52" t="7264" r="5086"/>
          <a:stretch/>
        </p:blipFill>
        <p:spPr>
          <a:xfrm>
            <a:off x="7473245" y="2609766"/>
            <a:ext cx="4143022" cy="43236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373" r="16750" b="9984"/>
          <a:stretch/>
        </p:blipFill>
        <p:spPr>
          <a:xfrm>
            <a:off x="3637314" y="4838700"/>
            <a:ext cx="3059289" cy="288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6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" y="1531001"/>
            <a:ext cx="11621309" cy="1093239"/>
          </a:xfrm>
        </p:spPr>
        <p:txBody>
          <a:bodyPr anchor="ctr">
            <a:normAutofit/>
          </a:bodyPr>
          <a:lstStyle/>
          <a:p>
            <a:pPr algn="r"/>
            <a:r>
              <a:rPr lang="en-US" dirty="0" smtClean="0">
                <a:solidFill>
                  <a:srgbClr val="A893FF"/>
                </a:solidFill>
              </a:rPr>
              <a:t>Quilted &amp; Fitted Bamboo Crib Mattress Protector</a:t>
            </a:r>
            <a:endParaRPr lang="en-US" dirty="0">
              <a:solidFill>
                <a:srgbClr val="A893FF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22371" y="6979774"/>
            <a:ext cx="2896820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Keeps bed sheets dry! 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130 x 70 cm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52” x 28”</a:t>
            </a:r>
          </a:p>
        </p:txBody>
      </p:sp>
      <p:sp>
        <p:nvSpPr>
          <p:cNvPr id="10" name="Diagonal Stripe 9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95" t="7985" r="6394" b="7227"/>
          <a:stretch/>
        </p:blipFill>
        <p:spPr>
          <a:xfrm>
            <a:off x="7584253" y="3050700"/>
            <a:ext cx="3682057" cy="35879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893" b="9223"/>
          <a:stretch/>
        </p:blipFill>
        <p:spPr>
          <a:xfrm>
            <a:off x="3725335" y="5070635"/>
            <a:ext cx="3535420" cy="2824228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1" y="2465883"/>
            <a:ext cx="6688899" cy="28326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Antibacterial &amp; hypoallergenic protector made using rayon from bamboo fibers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Ultra soft and regulates to baby’s body temperature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Helps to prevent dust mites and mold from breeding in the mattress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Breathable &amp; waterproof liner that is super absorbent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Economical and environmentally-friendly: Machine washable and dryer-safe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PVC-free, phthalate free and PBDE free </a:t>
            </a:r>
          </a:p>
        </p:txBody>
      </p:sp>
    </p:spTree>
    <p:extLst>
      <p:ext uri="{BB962C8B-B14F-4D97-AF65-F5344CB8AC3E}">
        <p14:creationId xmlns:p14="http://schemas.microsoft.com/office/powerpoint/2010/main" val="261422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" y="1531001"/>
            <a:ext cx="11692627" cy="1093239"/>
          </a:xfrm>
        </p:spPr>
        <p:txBody>
          <a:bodyPr anchor="ctr">
            <a:normAutofit/>
          </a:bodyPr>
          <a:lstStyle/>
          <a:p>
            <a:pPr algn="r"/>
            <a:r>
              <a:rPr lang="en-US" dirty="0" smtClean="0">
                <a:solidFill>
                  <a:srgbClr val="A893FF"/>
                </a:solidFill>
              </a:rPr>
              <a:t>Bamboo Change Pad Liners</a:t>
            </a:r>
            <a:endParaRPr lang="en-US" dirty="0">
              <a:solidFill>
                <a:srgbClr val="A893FF"/>
              </a:solidFill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0" y="2328098"/>
            <a:ext cx="7214992" cy="2657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Antibacterial &amp; hypoallergenic liners made using rayon from bamboo fibers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Large ultra soft and extra absorbent surface for larger babies too!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Economical and environmentally-friendly: Machine washable and dryer-safe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Can also be used as burp cloths or to be placed on car seats, swings, bouncy seats and highchairs to catch messes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22371" y="6979774"/>
            <a:ext cx="2896820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Economical 3pk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62 x 33 cm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25</a:t>
            </a:r>
            <a:r>
              <a:rPr lang="en-US" sz="1200">
                <a:solidFill>
                  <a:srgbClr val="FFFFFF"/>
                </a:solidFill>
              </a:rPr>
              <a:t>” </a:t>
            </a:r>
            <a:r>
              <a:rPr lang="en-US" sz="1200" smtClean="0">
                <a:solidFill>
                  <a:srgbClr val="FFFFFF"/>
                </a:solidFill>
              </a:rPr>
              <a:t>x 13</a:t>
            </a:r>
            <a:r>
              <a:rPr lang="en-US" sz="1200" dirty="0">
                <a:solidFill>
                  <a:srgbClr val="FFFFFF"/>
                </a:solidFill>
              </a:rPr>
              <a:t>”</a:t>
            </a:r>
          </a:p>
        </p:txBody>
      </p:sp>
      <p:sp>
        <p:nvSpPr>
          <p:cNvPr id="13" name="Diagonal Stripe 12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pic>
        <p:nvPicPr>
          <p:cNvPr id="1026" name="Picture 2" descr="http://www.bellybumps.us/wp-content/uploads/2015/12/changing-pad-liners-300x4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9480" y="4815263"/>
            <a:ext cx="2368928" cy="315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toysrus.com/graphics/tru_prod_images/Babies-R-Us-Changing-Pad--pTRU1-12231536d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348" b="18578"/>
          <a:stretch/>
        </p:blipFill>
        <p:spPr bwMode="auto">
          <a:xfrm>
            <a:off x="1008860" y="4995278"/>
            <a:ext cx="3160203" cy="183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8" t="1960" r="18872" b="3677"/>
          <a:stretch/>
        </p:blipFill>
        <p:spPr>
          <a:xfrm>
            <a:off x="7765508" y="2506490"/>
            <a:ext cx="3376605" cy="509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2371" y="6979774"/>
            <a:ext cx="2896820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 smtClean="0">
                <a:solidFill>
                  <a:srgbClr val="FFFFFF"/>
                </a:solidFill>
              </a:rPr>
              <a:t>48 x 30cm</a:t>
            </a:r>
          </a:p>
          <a:p>
            <a:pPr algn="ctr"/>
            <a:r>
              <a:rPr lang="en-US" sz="1351" dirty="0" smtClean="0">
                <a:solidFill>
                  <a:srgbClr val="FFFFFF"/>
                </a:solidFill>
              </a:rPr>
              <a:t>18.9” x 11.8”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0" y="1947098"/>
            <a:ext cx="7214992" cy="2657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 smtClean="0">
                <a:solidFill>
                  <a:srgbClr val="A893FF"/>
                </a:solidFill>
              </a:rPr>
              <a:t>Extra-large ergonomic design to protect knees and legs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 smtClean="0">
                <a:solidFill>
                  <a:srgbClr val="A893FF"/>
                </a:solidFill>
              </a:rPr>
              <a:t>Made of thick &amp; durable water-resistant foam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 smtClean="0">
                <a:solidFill>
                  <a:srgbClr val="A893FF"/>
                </a:solidFill>
              </a:rPr>
              <a:t>BPA Free &amp; Phthalate Free</a:t>
            </a:r>
            <a:endParaRPr lang="en-CA" sz="2000" dirty="0">
              <a:solidFill>
                <a:srgbClr val="A893FF"/>
              </a:solidFill>
            </a:endParaRPr>
          </a:p>
        </p:txBody>
      </p:sp>
      <p:sp>
        <p:nvSpPr>
          <p:cNvPr id="13" name="Diagonal Stripe 12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Bdth</a:t>
            </a:r>
            <a:r>
              <a:rPr lang="en-US" sz="1600" dirty="0" smtClean="0">
                <a:solidFill>
                  <a:schemeClr val="bg1"/>
                </a:solidFill>
              </a:rPr>
              <a:t> time</a:t>
            </a:r>
            <a:r>
              <a:rPr lang="en-US" sz="16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CA" sz="2670" dirty="0" smtClean="0">
                <a:solidFill>
                  <a:srgbClr val="A893FF"/>
                </a:solidFill>
              </a:rPr>
              <a:t>Cloud 9™ Comfy Kneeler</a:t>
            </a:r>
            <a:endParaRPr lang="en-CA" sz="2670" dirty="0">
              <a:solidFill>
                <a:srgbClr val="A893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2890" y="4225210"/>
            <a:ext cx="4238766" cy="37447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771" y="4817258"/>
            <a:ext cx="2306776" cy="23067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599" y="4387204"/>
            <a:ext cx="4166291" cy="416629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65471" y="4861183"/>
            <a:ext cx="14173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400" b="1" dirty="0" smtClean="0">
                <a:solidFill>
                  <a:srgbClr val="A893FF"/>
                </a:solidFill>
              </a:rPr>
              <a:t>PDQ of 6 units!</a:t>
            </a:r>
            <a:endParaRPr lang="en-CA" sz="1400" b="1" dirty="0"/>
          </a:p>
        </p:txBody>
      </p:sp>
    </p:spTree>
    <p:extLst>
      <p:ext uri="{BB962C8B-B14F-4D97-AF65-F5344CB8AC3E}">
        <p14:creationId xmlns:p14="http://schemas.microsoft.com/office/powerpoint/2010/main" val="154430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2371" y="6979774"/>
            <a:ext cx="2896820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Economical 6pk</a:t>
            </a:r>
          </a:p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20 </a:t>
            </a:r>
            <a:r>
              <a:rPr lang="en-US" sz="1200" dirty="0">
                <a:solidFill>
                  <a:srgbClr val="FFFFFF"/>
                </a:solidFill>
              </a:rPr>
              <a:t>x </a:t>
            </a:r>
            <a:r>
              <a:rPr lang="en-US" sz="1200" dirty="0" smtClean="0">
                <a:solidFill>
                  <a:srgbClr val="FFFFFF"/>
                </a:solidFill>
              </a:rPr>
              <a:t>20 </a:t>
            </a:r>
            <a:r>
              <a:rPr lang="en-US" sz="1200" dirty="0">
                <a:solidFill>
                  <a:srgbClr val="FFFFFF"/>
                </a:solidFill>
              </a:rPr>
              <a:t>cm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8</a:t>
            </a:r>
            <a:r>
              <a:rPr lang="en-US" sz="1200" dirty="0" smtClean="0">
                <a:solidFill>
                  <a:srgbClr val="FFFFFF"/>
                </a:solidFill>
              </a:rPr>
              <a:t>” </a:t>
            </a:r>
            <a:r>
              <a:rPr lang="en-US" sz="1200" dirty="0">
                <a:solidFill>
                  <a:srgbClr val="FFFFFF"/>
                </a:solidFill>
              </a:rPr>
              <a:t>x </a:t>
            </a:r>
            <a:r>
              <a:rPr lang="en-US" sz="1200" dirty="0">
                <a:solidFill>
                  <a:srgbClr val="FFFFFF"/>
                </a:solidFill>
              </a:rPr>
              <a:t>8</a:t>
            </a:r>
            <a:r>
              <a:rPr lang="en-US" sz="1200" dirty="0" smtClean="0">
                <a:solidFill>
                  <a:srgbClr val="FFFFFF"/>
                </a:solidFill>
              </a:rPr>
              <a:t>”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0" y="2328098"/>
            <a:ext cx="7214992" cy="2657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Made of </a:t>
            </a:r>
            <a:r>
              <a:rPr lang="en-CA" sz="1900" dirty="0" smtClean="0">
                <a:solidFill>
                  <a:srgbClr val="A893FF"/>
                </a:solidFill>
              </a:rPr>
              <a:t>rayon from bamboo fibers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 smtClean="0">
                <a:solidFill>
                  <a:srgbClr val="A893FF"/>
                </a:solidFill>
              </a:rPr>
              <a:t>Super </a:t>
            </a:r>
            <a:r>
              <a:rPr lang="en-CA" sz="1900" dirty="0">
                <a:solidFill>
                  <a:srgbClr val="A893FF"/>
                </a:solidFill>
              </a:rPr>
              <a:t>absorbent and spectacularly soft 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Hypoallergenic and perfect for sensitive skin 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Generous </a:t>
            </a:r>
            <a:r>
              <a:rPr lang="en-CA" sz="1900" dirty="0" smtClean="0">
                <a:solidFill>
                  <a:srgbClr val="A893FF"/>
                </a:solidFill>
              </a:rPr>
              <a:t>8</a:t>
            </a:r>
            <a:r>
              <a:rPr lang="en-CA" sz="1900" dirty="0" smtClean="0">
                <a:solidFill>
                  <a:srgbClr val="A893FF"/>
                </a:solidFill>
              </a:rPr>
              <a:t>”x8” </a:t>
            </a:r>
            <a:r>
              <a:rPr lang="en-CA" sz="1900" dirty="0">
                <a:solidFill>
                  <a:srgbClr val="A893FF"/>
                </a:solidFill>
              </a:rPr>
              <a:t>size is ideal for bath time or mealtime!</a:t>
            </a:r>
          </a:p>
        </p:txBody>
      </p:sp>
      <p:sp>
        <p:nvSpPr>
          <p:cNvPr id="13" name="Diagonal Stripe 12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Bdth</a:t>
            </a:r>
            <a:r>
              <a:rPr lang="en-US" sz="1600" dirty="0" smtClean="0">
                <a:solidFill>
                  <a:schemeClr val="bg1"/>
                </a:solidFill>
              </a:rPr>
              <a:t> time</a:t>
            </a:r>
            <a:r>
              <a:rPr lang="en-US" sz="16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CA" sz="2670" dirty="0" smtClean="0">
                <a:solidFill>
                  <a:srgbClr val="A893FF"/>
                </a:solidFill>
              </a:rPr>
              <a:t>Bamboo </a:t>
            </a:r>
            <a:r>
              <a:rPr lang="en-CA" sz="2670" dirty="0">
                <a:solidFill>
                  <a:srgbClr val="A893FF"/>
                </a:solidFill>
              </a:rPr>
              <a:t>Washcloths 6pk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6" t="2451" r="26470" b="3922"/>
          <a:stretch/>
        </p:blipFill>
        <p:spPr>
          <a:xfrm>
            <a:off x="8586950" y="2346701"/>
            <a:ext cx="2705050" cy="5467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94" b="25090"/>
          <a:stretch/>
        </p:blipFill>
        <p:spPr>
          <a:xfrm>
            <a:off x="3638090" y="4775195"/>
            <a:ext cx="4262881" cy="220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40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12" r="5647"/>
          <a:stretch/>
        </p:blipFill>
        <p:spPr>
          <a:xfrm>
            <a:off x="6872893" y="2603669"/>
            <a:ext cx="5039360" cy="4368033"/>
          </a:xfrm>
          <a:prstGeom prst="rect">
            <a:avLst/>
          </a:prstGeom>
        </p:spPr>
      </p:pic>
      <p:sp>
        <p:nvSpPr>
          <p:cNvPr id="22" name="Subtitle 2"/>
          <p:cNvSpPr txBox="1">
            <a:spLocks/>
          </p:cNvSpPr>
          <p:nvPr/>
        </p:nvSpPr>
        <p:spPr>
          <a:xfrm>
            <a:off x="588723" y="2603669"/>
            <a:ext cx="5899759" cy="3997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CA" sz="1900" dirty="0">
                <a:solidFill>
                  <a:srgbClr val="A893FF"/>
                </a:solidFill>
              </a:rPr>
              <a:t>At Baby Works™, we pride ourselves in developing practical, innovative and safe products that work for you and that work for your baby</a:t>
            </a:r>
            <a:r>
              <a:rPr lang="en-CA" sz="1900" dirty="0" smtClean="0">
                <a:solidFill>
                  <a:srgbClr val="A893FF"/>
                </a:solidFill>
              </a:rPr>
              <a:t>.</a:t>
            </a:r>
          </a:p>
          <a:p>
            <a:pPr algn="just"/>
            <a:endParaRPr lang="en-CA" sz="1900" dirty="0">
              <a:solidFill>
                <a:srgbClr val="A893FF"/>
              </a:solidFill>
            </a:endParaRPr>
          </a:p>
          <a:p>
            <a:pPr algn="just"/>
            <a:r>
              <a:rPr lang="en-CA" sz="1900" dirty="0">
                <a:solidFill>
                  <a:srgbClr val="A893FF"/>
                </a:solidFill>
              </a:rPr>
              <a:t>Since 1995, our team of industry experts has been providing innovative &amp; safe solutions to help make parents’ lives easier. Our unique range is a culmination of 25+ years of industry knowledge through research &amp; innovation. From cleverly designed maternity and toddlers pillows, to bedding, bath and products for on-the-go, here you’ll find QUALITY, CONVENIENT &amp; COMFORTABLE solutions to carry you through the many milestones of pregnancy and beyond.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About Us</a:t>
            </a:r>
            <a:endParaRPr lang="en-US" sz="2667" dirty="0">
              <a:solidFill>
                <a:srgbClr val="A89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0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2371" y="6979774"/>
            <a:ext cx="2896820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 smtClean="0">
                <a:solidFill>
                  <a:srgbClr val="FFFFFF"/>
                </a:solidFill>
              </a:rPr>
              <a:t>Perfect for toddlers too!</a:t>
            </a:r>
            <a:endParaRPr lang="en-US" sz="1351" dirty="0">
              <a:solidFill>
                <a:srgbClr val="FFFFFF"/>
              </a:solidFill>
            </a:endParaRPr>
          </a:p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100 </a:t>
            </a:r>
            <a:r>
              <a:rPr lang="en-US" sz="1200" dirty="0">
                <a:solidFill>
                  <a:srgbClr val="FFFFFF"/>
                </a:solidFill>
              </a:rPr>
              <a:t>x </a:t>
            </a:r>
            <a:r>
              <a:rPr lang="en-US" sz="1200" dirty="0" smtClean="0">
                <a:solidFill>
                  <a:srgbClr val="FFFFFF"/>
                </a:solidFill>
              </a:rPr>
              <a:t>100 </a:t>
            </a:r>
            <a:r>
              <a:rPr lang="en-US" sz="1200" dirty="0">
                <a:solidFill>
                  <a:srgbClr val="FFFFFF"/>
                </a:solidFill>
              </a:rPr>
              <a:t>cm</a:t>
            </a:r>
          </a:p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39.4” </a:t>
            </a:r>
            <a:r>
              <a:rPr lang="en-US" sz="1200" dirty="0">
                <a:solidFill>
                  <a:srgbClr val="FFFFFF"/>
                </a:solidFill>
              </a:rPr>
              <a:t>x </a:t>
            </a:r>
            <a:r>
              <a:rPr lang="en-US" sz="1200" dirty="0" smtClean="0">
                <a:solidFill>
                  <a:srgbClr val="FFFFFF"/>
                </a:solidFill>
              </a:rPr>
              <a:t>39.4”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0" y="2328098"/>
            <a:ext cx="7214992" cy="2657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Premium &amp; luxurious comfort &amp; absorbency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Extra large hooded towel perfect for toddlers too</a:t>
            </a:r>
            <a:r>
              <a:rPr lang="en-CA" sz="2000" dirty="0" smtClean="0">
                <a:solidFill>
                  <a:srgbClr val="A893FF"/>
                </a:solidFill>
              </a:rPr>
              <a:t>!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 smtClean="0">
                <a:solidFill>
                  <a:srgbClr val="A893FF"/>
                </a:solidFill>
              </a:rPr>
              <a:t>Unique apron design features pull-over neck hole &amp; Velcro fastens around parents’ backs to make “hands free”</a:t>
            </a:r>
            <a:endParaRPr lang="en-CA" sz="2000" dirty="0">
              <a:solidFill>
                <a:srgbClr val="A893FF"/>
              </a:solidFill>
            </a:endParaRP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A893FF"/>
                </a:solidFill>
              </a:rPr>
              <a:t>Soft &amp; cozy rayon from bamboo &amp; organic cotton terry</a:t>
            </a:r>
          </a:p>
        </p:txBody>
      </p:sp>
      <p:sp>
        <p:nvSpPr>
          <p:cNvPr id="13" name="Diagonal Stripe 12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Bdth</a:t>
            </a:r>
            <a:r>
              <a:rPr lang="en-US" sz="1600" dirty="0" smtClean="0">
                <a:solidFill>
                  <a:schemeClr val="bg1"/>
                </a:solidFill>
              </a:rPr>
              <a:t> time</a:t>
            </a:r>
            <a:r>
              <a:rPr lang="en-US" sz="16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CA" sz="2670" dirty="0" smtClean="0">
                <a:solidFill>
                  <a:srgbClr val="A893FF"/>
                </a:solidFill>
              </a:rPr>
              <a:t>Bamboo Hands Free Hoodie</a:t>
            </a:r>
            <a:endParaRPr lang="en-CA" sz="2670" dirty="0">
              <a:solidFill>
                <a:srgbClr val="A893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38" t="6921" r="11690" b="9093"/>
          <a:stretch/>
        </p:blipFill>
        <p:spPr>
          <a:xfrm>
            <a:off x="7324506" y="2633551"/>
            <a:ext cx="3996266" cy="4346223"/>
          </a:xfrm>
          <a:prstGeom prst="rect">
            <a:avLst/>
          </a:prstGeom>
        </p:spPr>
      </p:pic>
      <p:pic>
        <p:nvPicPr>
          <p:cNvPr id="2050" name="Picture 2" descr="http://www.sheridan.com.au/blog/wp-content/uploads/2015/07/Quinn-Hooded-Towe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0926" y="4572000"/>
            <a:ext cx="3021844" cy="3021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69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>
            <a:spLocks/>
          </p:cNvSpPr>
          <p:nvPr/>
        </p:nvSpPr>
        <p:spPr>
          <a:xfrm>
            <a:off x="0" y="2328098"/>
            <a:ext cx="7465512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Quilted, Absorbent &amp; Leak-proof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Ideal and convenient for use at home or while on-the-go!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Comfortable on baby’s skin &amp; prevents liquids from seeping through!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22371" y="6979774"/>
            <a:ext cx="2896820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10pk</a:t>
            </a: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8796" y="2940597"/>
            <a:ext cx="4680000" cy="4680000"/>
          </a:xfrm>
          <a:prstGeom prst="rect">
            <a:avLst/>
          </a:prstGeom>
        </p:spPr>
      </p:pic>
      <p:sp>
        <p:nvSpPr>
          <p:cNvPr id="14" name="Diagonal Stripe 13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On-the-Go!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Disposable Change Mats</a:t>
            </a:r>
            <a:endParaRPr lang="en-US" sz="2667" dirty="0">
              <a:solidFill>
                <a:srgbClr val="A893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10" b="23021"/>
          <a:stretch/>
        </p:blipFill>
        <p:spPr>
          <a:xfrm>
            <a:off x="1580445" y="4323449"/>
            <a:ext cx="4622800" cy="244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6521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2371" y="6979774"/>
            <a:ext cx="2896820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12pk &amp; 24pk</a:t>
            </a: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9172" y="3075793"/>
            <a:ext cx="4680000" cy="468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4176" y="4759164"/>
            <a:ext cx="2180459" cy="21804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62" y="4196765"/>
            <a:ext cx="2571889" cy="25718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3314" y="3616680"/>
            <a:ext cx="2313519" cy="3598227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0" y="2328098"/>
            <a:ext cx="7465512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Quilted, Absorbent &amp; Leak-proof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Ideal and convenient for use at home or while on-the-go!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Comfortable on baby’s skin &amp; prevents liquids from seeping through!</a:t>
            </a:r>
          </a:p>
        </p:txBody>
      </p:sp>
      <p:sp>
        <p:nvSpPr>
          <p:cNvPr id="14" name="Diagonal Stripe 13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On-the-Go!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Disposable Bibs with Crumb Catcher</a:t>
            </a:r>
            <a:endParaRPr lang="en-US" sz="2667" dirty="0">
              <a:solidFill>
                <a:srgbClr val="A89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860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2371" y="6979774"/>
            <a:ext cx="2896820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50pk &amp; 200pk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0" y="2328098"/>
            <a:ext cx="7465512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Easy tie handles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Easy diaper disposal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Convenient solution for soiled diapers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893FF"/>
                </a:solidFill>
              </a:rPr>
              <a:t>Baby powder scented helps to neutralize </a:t>
            </a:r>
            <a:r>
              <a:rPr lang="en-US" sz="2000" dirty="0" err="1">
                <a:solidFill>
                  <a:srgbClr val="A893FF"/>
                </a:solidFill>
              </a:rPr>
              <a:t>odours</a:t>
            </a:r>
            <a:endParaRPr lang="en-US" sz="2000" dirty="0">
              <a:solidFill>
                <a:srgbClr val="A893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15" y="4012167"/>
            <a:ext cx="2818127" cy="285103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108504" y="6912568"/>
            <a:ext cx="1900097" cy="508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351" dirty="0">
                <a:solidFill>
                  <a:srgbClr val="A893FF"/>
                </a:solidFill>
              </a:rPr>
              <a:t>4 x 50ct inner grab bags!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253" r="18334"/>
          <a:stretch/>
        </p:blipFill>
        <p:spPr>
          <a:xfrm rot="178815">
            <a:off x="8872678" y="2025411"/>
            <a:ext cx="3020095" cy="4762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006" t="5920" r="23376" b="2853"/>
          <a:stretch/>
        </p:blipFill>
        <p:spPr>
          <a:xfrm>
            <a:off x="4316113" y="4149978"/>
            <a:ext cx="2121683" cy="38238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255" b="24691"/>
          <a:stretch/>
        </p:blipFill>
        <p:spPr>
          <a:xfrm>
            <a:off x="9008599" y="6497635"/>
            <a:ext cx="2891411" cy="1476196"/>
          </a:xfrm>
          <a:prstGeom prst="rect">
            <a:avLst/>
          </a:prstGeom>
        </p:spPr>
      </p:pic>
      <p:sp>
        <p:nvSpPr>
          <p:cNvPr id="17" name="Diagonal Stripe 16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On-the-Go!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Scented Diaper Bags</a:t>
            </a:r>
            <a:endParaRPr lang="en-US" sz="2667" dirty="0">
              <a:solidFill>
                <a:srgbClr val="A89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8888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22371" y="6979774"/>
            <a:ext cx="2896820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351" dirty="0" smtClean="0">
                <a:solidFill>
                  <a:srgbClr val="FFFFFF"/>
                </a:solidFill>
              </a:rPr>
              <a:t>Fits the entire tub! </a:t>
            </a:r>
          </a:p>
          <a:p>
            <a:pPr algn="ctr"/>
            <a:r>
              <a:rPr lang="en-CA" sz="1351" dirty="0" smtClean="0">
                <a:solidFill>
                  <a:srgbClr val="FFFFFF"/>
                </a:solidFill>
              </a:rPr>
              <a:t>40cm x 100cm!</a:t>
            </a:r>
            <a:endParaRPr lang="en-CA" sz="1351" dirty="0">
              <a:solidFill>
                <a:srgbClr val="FFFFFF"/>
              </a:solidFill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0" y="2328098"/>
            <a:ext cx="8001000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Extra-long for 30% more coverage than conventional bath mats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Covers entire bath surface for added safety for bathing 1 or 2 active children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 smtClean="0">
                <a:solidFill>
                  <a:srgbClr val="A893FF"/>
                </a:solidFill>
              </a:rPr>
              <a:t>ANTI-MICROBIAL</a:t>
            </a:r>
            <a:r>
              <a:rPr lang="en-CA" sz="1900" dirty="0">
                <a:solidFill>
                  <a:srgbClr val="A893FF"/>
                </a:solidFill>
              </a:rPr>
              <a:t>, Mold &amp; Mildew Resistant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 smtClean="0">
                <a:solidFill>
                  <a:srgbClr val="A893FF"/>
                </a:solidFill>
              </a:rPr>
              <a:t>BPA </a:t>
            </a:r>
            <a:r>
              <a:rPr lang="en-CA" sz="1900" dirty="0">
                <a:solidFill>
                  <a:srgbClr val="A893FF"/>
                </a:solidFill>
              </a:rPr>
              <a:t>Free, Non-toxic, phthalate free, latex free, Hypoallergenic, Machine Washable </a:t>
            </a:r>
          </a:p>
        </p:txBody>
      </p:sp>
      <p:sp>
        <p:nvSpPr>
          <p:cNvPr id="17" name="Diagonal Stripe 16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NPD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Extra-Long Anti-Slip Bath Mat</a:t>
            </a:r>
            <a:endParaRPr lang="en-US" sz="2667" dirty="0">
              <a:solidFill>
                <a:srgbClr val="A893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65" y="4711094"/>
            <a:ext cx="2460626" cy="16404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488" y="4711094"/>
            <a:ext cx="3403020" cy="22686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650" y="3318752"/>
            <a:ext cx="2659356" cy="418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26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/>
        </p:nvSpPr>
        <p:spPr>
          <a:xfrm>
            <a:off x="1" y="4742787"/>
            <a:ext cx="12192000" cy="1716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699920" y="1192733"/>
            <a:ext cx="4719136" cy="175600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A893FF"/>
                </a:solidFill>
              </a:rPr>
              <a:t>Thank You!</a:t>
            </a:r>
            <a:endParaRPr lang="en-US" dirty="0">
              <a:solidFill>
                <a:srgbClr val="A893FF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0" y="6453673"/>
            <a:ext cx="12192000" cy="168497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rgbClr val="A893FF"/>
                </a:solidFill>
              </a:rPr>
              <a:t>Presented by: </a:t>
            </a:r>
          </a:p>
          <a:p>
            <a:pPr algn="ctr"/>
            <a:r>
              <a:rPr lang="en-US" sz="1400" b="1" i="1" dirty="0">
                <a:solidFill>
                  <a:srgbClr val="7942FF">
                    <a:tint val="75000"/>
                  </a:srgbClr>
                </a:solidFill>
              </a:rPr>
              <a:t>NDW Products Inc</a:t>
            </a:r>
            <a:r>
              <a:rPr lang="en-US" sz="1400" b="1" i="1" dirty="0" smtClean="0">
                <a:solidFill>
                  <a:srgbClr val="7942FF">
                    <a:tint val="75000"/>
                  </a:srgbClr>
                </a:solidFill>
              </a:rPr>
              <a:t>.</a:t>
            </a:r>
            <a:r>
              <a:rPr lang="en-US" sz="1400" dirty="0" smtClean="0">
                <a:solidFill>
                  <a:srgbClr val="A893FF"/>
                </a:solidFill>
              </a:rPr>
              <a:t> </a:t>
            </a:r>
          </a:p>
          <a:p>
            <a:pPr algn="ctr"/>
            <a:endParaRPr lang="en-US" sz="1400" dirty="0">
              <a:solidFill>
                <a:srgbClr val="A893FF"/>
              </a:solidFill>
            </a:endParaRPr>
          </a:p>
          <a:p>
            <a:pPr algn="ctr"/>
            <a:r>
              <a:rPr lang="en-US" sz="1400" dirty="0" smtClean="0">
                <a:solidFill>
                  <a:srgbClr val="A893FF"/>
                </a:solidFill>
              </a:rPr>
              <a:t>Noah Diamond ● </a:t>
            </a:r>
            <a:r>
              <a:rPr lang="en-US" sz="1400" dirty="0">
                <a:solidFill>
                  <a:srgbClr val="A893FF"/>
                </a:solidFill>
              </a:rPr>
              <a:t>noah@ndwproducts.com </a:t>
            </a:r>
            <a:r>
              <a:rPr lang="en-US" sz="1400" dirty="0" smtClean="0">
                <a:solidFill>
                  <a:srgbClr val="A893FF"/>
                </a:solidFill>
              </a:rPr>
              <a:t>● (416) 951-0792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749266" y="1712493"/>
            <a:ext cx="8693467" cy="4653044"/>
            <a:chOff x="6071068" y="4100701"/>
            <a:chExt cx="6322100" cy="3464698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57129" y="4100701"/>
              <a:ext cx="1958855" cy="1958855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1068" y="4553714"/>
              <a:ext cx="6322100" cy="30116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29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16" t="-1" b="68201"/>
          <a:stretch/>
        </p:blipFill>
        <p:spPr>
          <a:xfrm>
            <a:off x="2971800" y="6221181"/>
            <a:ext cx="7307348" cy="1367549"/>
          </a:xfrm>
          <a:prstGeom prst="rect">
            <a:avLst/>
          </a:prstGeom>
        </p:spPr>
      </p:pic>
      <p:sp>
        <p:nvSpPr>
          <p:cNvPr id="13" name="Subtitle 2"/>
          <p:cNvSpPr txBox="1">
            <a:spLocks/>
          </p:cNvSpPr>
          <p:nvPr/>
        </p:nvSpPr>
        <p:spPr>
          <a:xfrm>
            <a:off x="203203" y="1099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Range</a:t>
            </a:r>
            <a:endParaRPr lang="en-US" sz="2667" dirty="0">
              <a:solidFill>
                <a:srgbClr val="A893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82842" y="4860835"/>
            <a:ext cx="369332" cy="120032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CA" sz="1200" dirty="0" smtClean="0">
                <a:solidFill>
                  <a:srgbClr val="A893FF"/>
                </a:solidFill>
              </a:rPr>
              <a:t>Mommy</a:t>
            </a:r>
            <a:endParaRPr lang="en-CA" sz="1200" dirty="0">
              <a:solidFill>
                <a:srgbClr val="A893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82842" y="6182868"/>
            <a:ext cx="369332" cy="16374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CA" sz="1200" dirty="0" smtClean="0">
                <a:solidFill>
                  <a:srgbClr val="A893FF"/>
                </a:solidFill>
              </a:rPr>
              <a:t>Disposables</a:t>
            </a:r>
            <a:endParaRPr lang="en-CA" sz="1200" dirty="0">
              <a:solidFill>
                <a:srgbClr val="A893FF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004846" y="6140848"/>
            <a:ext cx="8928000" cy="0"/>
          </a:xfrm>
          <a:prstGeom prst="line">
            <a:avLst/>
          </a:prstGeom>
          <a:ln>
            <a:solidFill>
              <a:srgbClr val="A893F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603122" y="5734140"/>
            <a:ext cx="16801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Flexi™ Pillow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88347" y="5738490"/>
            <a:ext cx="1321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Before &amp; After</a:t>
            </a:r>
            <a:r>
              <a:rPr lang="en-CA" sz="1000" dirty="0">
                <a:solidFill>
                  <a:srgbClr val="C7BAFF"/>
                </a:solidFill>
              </a:rPr>
              <a:t>™</a:t>
            </a:r>
          </a:p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 Pregnancy Pillow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08643" y="5729790"/>
            <a:ext cx="168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Maternity &amp; Beyond</a:t>
            </a:r>
            <a:r>
              <a:rPr lang="en-CA" sz="1000" dirty="0">
                <a:solidFill>
                  <a:srgbClr val="C7BAFF"/>
                </a:solidFill>
              </a:rPr>
              <a:t>™</a:t>
            </a:r>
          </a:p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 3in1 Pillow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51348" y="5734140"/>
            <a:ext cx="1321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Pregnancy Wedge</a:t>
            </a:r>
            <a:endParaRPr lang="en-CA" sz="1000" dirty="0">
              <a:solidFill>
                <a:srgbClr val="C7BA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979" y="4782213"/>
            <a:ext cx="1806455" cy="10936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91" r="9720" b="12111"/>
          <a:stretch/>
        </p:blipFill>
        <p:spPr>
          <a:xfrm>
            <a:off x="4408643" y="4885197"/>
            <a:ext cx="1684557" cy="92923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983767" y="7591578"/>
            <a:ext cx="1517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Disposable Bibs with Crumb Catcher 12pk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07991" y="7591578"/>
            <a:ext cx="1436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Disposable Change Mats 10pk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05062" y="7582878"/>
            <a:ext cx="1263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Scented Diaper Bags 200ct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28767" y="7587228"/>
            <a:ext cx="1321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Scented Diaper Bags 50ct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82990" y="7591578"/>
            <a:ext cx="1531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Disposable Bibs with Crumb Catcher 24pk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82842" y="1943146"/>
            <a:ext cx="369332" cy="54182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CA" sz="1200" dirty="0" smtClean="0">
                <a:solidFill>
                  <a:srgbClr val="A893FF"/>
                </a:solidFill>
              </a:rPr>
              <a:t>Bed</a:t>
            </a:r>
            <a:endParaRPr lang="en-CA" sz="1200" dirty="0">
              <a:solidFill>
                <a:srgbClr val="A893FF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1945580" y="4517237"/>
            <a:ext cx="8928000" cy="0"/>
          </a:xfrm>
          <a:prstGeom prst="line">
            <a:avLst/>
          </a:prstGeom>
          <a:ln>
            <a:solidFill>
              <a:srgbClr val="A893F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9559520" y="2386233"/>
            <a:ext cx="12637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Bamboo Change Pad Liners – 3pk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373537" y="2390583"/>
            <a:ext cx="13217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Quilted &amp; Fitted Bamboo Crib Mattress Protector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19521" y="2386233"/>
            <a:ext cx="12637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Waterproof Mattress &amp; Sheet Protector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70226" y="2390583"/>
            <a:ext cx="1321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Toddler Pillow Case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547255" y="2390583"/>
            <a:ext cx="1263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Toddler Pillow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82842" y="3384452"/>
            <a:ext cx="369332" cy="54182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CA" sz="1200" dirty="0" smtClean="0">
                <a:solidFill>
                  <a:srgbClr val="A893FF"/>
                </a:solidFill>
              </a:rPr>
              <a:t>Bath</a:t>
            </a:r>
            <a:endParaRPr lang="en-CA" sz="1200" dirty="0">
              <a:solidFill>
                <a:srgbClr val="A893FF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860518" y="4117444"/>
            <a:ext cx="24922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Bamboo Hands Free Hoodie™ Towel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314223" y="4121794"/>
            <a:ext cx="2307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Bamboo Washcloths – 6pk</a:t>
            </a:r>
            <a:endParaRPr lang="en-CA" sz="1000" dirty="0">
              <a:solidFill>
                <a:srgbClr val="C7BAFF"/>
              </a:solidFill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38" t="6921" r="11690" b="9093"/>
          <a:stretch/>
        </p:blipFill>
        <p:spPr>
          <a:xfrm>
            <a:off x="5609828" y="3242847"/>
            <a:ext cx="787624" cy="856597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7648223" y="4121794"/>
            <a:ext cx="2206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Cloud 9™ Comfy Kneeler</a:t>
            </a:r>
            <a:endParaRPr lang="en-CA" sz="1000" dirty="0">
              <a:solidFill>
                <a:srgbClr val="C7BAFF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984897" y="2398333"/>
            <a:ext cx="12637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Baby’s 1st Pillow</a:t>
            </a:r>
            <a:endParaRPr lang="en-CA" sz="1000" dirty="0">
              <a:solidFill>
                <a:srgbClr val="C7BAFF"/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1945580" y="2981737"/>
            <a:ext cx="8928000" cy="0"/>
          </a:xfrm>
          <a:prstGeom prst="line">
            <a:avLst/>
          </a:prstGeom>
          <a:ln>
            <a:solidFill>
              <a:srgbClr val="A893F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055" b="15990"/>
          <a:stretch/>
        </p:blipFill>
        <p:spPr>
          <a:xfrm>
            <a:off x="7996619" y="3145908"/>
            <a:ext cx="1352074" cy="93231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691560" y="2401665"/>
            <a:ext cx="1263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000" dirty="0" smtClean="0">
                <a:solidFill>
                  <a:srgbClr val="C7BAFF"/>
                </a:solidFill>
              </a:rPr>
              <a:t>Cloud 9™ Head Support</a:t>
            </a:r>
            <a:endParaRPr lang="en-CA" sz="1000" dirty="0">
              <a:solidFill>
                <a:srgbClr val="C7BAFF"/>
              </a:solidFill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024" r="3547" b="44208"/>
          <a:stretch/>
        </p:blipFill>
        <p:spPr>
          <a:xfrm>
            <a:off x="9798756" y="1088149"/>
            <a:ext cx="756355" cy="137283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568" t="7383" r="14636" b="38752"/>
          <a:stretch/>
        </p:blipFill>
        <p:spPr>
          <a:xfrm>
            <a:off x="2860874" y="3034100"/>
            <a:ext cx="1274482" cy="127237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94" b="8111"/>
          <a:stretch/>
        </p:blipFill>
        <p:spPr>
          <a:xfrm>
            <a:off x="1818355" y="1580444"/>
            <a:ext cx="991735" cy="82409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72" t="17512" r="14714" b="17673"/>
          <a:stretch/>
        </p:blipFill>
        <p:spPr>
          <a:xfrm>
            <a:off x="2983213" y="1374896"/>
            <a:ext cx="1244063" cy="101026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148" b="15741"/>
          <a:stretch/>
        </p:blipFill>
        <p:spPr>
          <a:xfrm>
            <a:off x="4396010" y="1314469"/>
            <a:ext cx="1568584" cy="111543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89" t="1851" r="22037" b="3149"/>
          <a:stretch/>
        </p:blipFill>
        <p:spPr>
          <a:xfrm>
            <a:off x="6259704" y="1374896"/>
            <a:ext cx="657896" cy="105799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592" r="40926" b="2407"/>
          <a:stretch/>
        </p:blipFill>
        <p:spPr>
          <a:xfrm rot="17938289">
            <a:off x="9127768" y="4373837"/>
            <a:ext cx="381498" cy="1733182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52" t="7264" r="5086"/>
          <a:stretch/>
        </p:blipFill>
        <p:spPr>
          <a:xfrm>
            <a:off x="7141066" y="1330190"/>
            <a:ext cx="1083734" cy="113098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95" t="7985" r="6394" b="7227"/>
          <a:stretch/>
        </p:blipFill>
        <p:spPr>
          <a:xfrm>
            <a:off x="8461901" y="1321475"/>
            <a:ext cx="1170288" cy="1140376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1397" y="4804725"/>
            <a:ext cx="998420" cy="99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5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>
            <a:spLocks/>
          </p:cNvSpPr>
          <p:nvPr/>
        </p:nvSpPr>
        <p:spPr>
          <a:xfrm>
            <a:off x="1" y="2709098"/>
            <a:ext cx="8285918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A893FF"/>
                </a:solidFill>
              </a:rPr>
              <a:t>Specially designed to support </a:t>
            </a:r>
            <a:r>
              <a:rPr lang="en-US" sz="1900" dirty="0" smtClean="0">
                <a:solidFill>
                  <a:srgbClr val="A893FF"/>
                </a:solidFill>
              </a:rPr>
              <a:t>baby’s </a:t>
            </a:r>
            <a:r>
              <a:rPr lang="en-US" sz="1900" dirty="0" smtClean="0">
                <a:solidFill>
                  <a:srgbClr val="A893FF"/>
                </a:solidFill>
              </a:rPr>
              <a:t>head</a:t>
            </a:r>
          </a:p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A893FF"/>
                </a:solidFill>
              </a:rPr>
              <a:t>Helps relieve pressure on cranium</a:t>
            </a:r>
          </a:p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A893FF"/>
                </a:solidFill>
              </a:rPr>
              <a:t>Perfect for use in a stroller, car seat, bouncy seat and swing</a:t>
            </a:r>
          </a:p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A893FF"/>
                </a:solidFill>
              </a:rPr>
              <a:t>Hypoallergenic </a:t>
            </a:r>
            <a:r>
              <a:rPr lang="en-US" sz="1900" dirty="0">
                <a:solidFill>
                  <a:srgbClr val="A893FF"/>
                </a:solidFill>
              </a:rPr>
              <a:t>fitted cover made using rayon from bamboo </a:t>
            </a:r>
            <a:r>
              <a:rPr lang="en-US" sz="1900" dirty="0" smtClean="0">
                <a:solidFill>
                  <a:srgbClr val="A893FF"/>
                </a:solidFill>
              </a:rPr>
              <a:t>fibers</a:t>
            </a:r>
            <a:endParaRPr lang="en-US" sz="1900" dirty="0">
              <a:solidFill>
                <a:srgbClr val="A893FF"/>
              </a:solidFill>
            </a:endParaRPr>
          </a:p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Stays cool &amp; thermo-regulating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22370" y="6979774"/>
            <a:ext cx="2292815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0</a:t>
            </a:r>
            <a:r>
              <a:rPr lang="en-US" sz="1351" dirty="0" smtClean="0">
                <a:solidFill>
                  <a:srgbClr val="FFFFFF"/>
                </a:solidFill>
              </a:rPr>
              <a:t> </a:t>
            </a:r>
            <a:r>
              <a:rPr lang="en-US" sz="1351" dirty="0">
                <a:solidFill>
                  <a:srgbClr val="FFFFFF"/>
                </a:solidFill>
              </a:rPr>
              <a:t>months +</a:t>
            </a:r>
          </a:p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19.13 </a:t>
            </a:r>
            <a:r>
              <a:rPr lang="en-US" sz="1200" dirty="0">
                <a:solidFill>
                  <a:srgbClr val="FFFFFF"/>
                </a:solidFill>
              </a:rPr>
              <a:t>x </a:t>
            </a:r>
            <a:r>
              <a:rPr lang="en-US" sz="1200" dirty="0" smtClean="0">
                <a:solidFill>
                  <a:srgbClr val="FFFFFF"/>
                </a:solidFill>
              </a:rPr>
              <a:t>23.05</a:t>
            </a:r>
          </a:p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7.5” </a:t>
            </a:r>
            <a:r>
              <a:rPr lang="en-US" sz="1200" dirty="0">
                <a:solidFill>
                  <a:srgbClr val="FFFFFF"/>
                </a:solidFill>
              </a:rPr>
              <a:t>x </a:t>
            </a:r>
            <a:r>
              <a:rPr lang="en-US" sz="1200" dirty="0" smtClean="0">
                <a:solidFill>
                  <a:srgbClr val="FFFFFF"/>
                </a:solidFill>
              </a:rPr>
              <a:t>11.04”</a:t>
            </a: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9829" y="302071"/>
            <a:ext cx="1800000" cy="1400000"/>
          </a:xfrm>
          <a:prstGeom prst="rect">
            <a:avLst/>
          </a:prstGeom>
        </p:spPr>
      </p:pic>
      <p:sp>
        <p:nvSpPr>
          <p:cNvPr id="4" name="Diagonal Stripe 3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Cloud 9™ Head Support</a:t>
            </a:r>
            <a:endParaRPr lang="en-US" sz="2667" dirty="0">
              <a:solidFill>
                <a:srgbClr val="A893FF"/>
              </a:solidFill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5319258" y="5066565"/>
            <a:ext cx="2966661" cy="535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rgbClr val="A893FF"/>
                </a:solidFill>
              </a:rPr>
              <a:t>11cm x 7cm support perfect for back of baby’s head!!</a:t>
            </a:r>
            <a:endParaRPr lang="en-US" sz="1600" dirty="0">
              <a:solidFill>
                <a:srgbClr val="A893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7127" y="2153605"/>
            <a:ext cx="3840480" cy="384048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8229600" y="4540432"/>
            <a:ext cx="1757767" cy="793814"/>
          </a:xfrm>
          <a:prstGeom prst="straightConnector1">
            <a:avLst/>
          </a:prstGeom>
          <a:ln w="38100">
            <a:solidFill>
              <a:srgbClr val="936FC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94" b="8111"/>
          <a:stretch/>
        </p:blipFill>
        <p:spPr>
          <a:xfrm>
            <a:off x="9085330" y="5599290"/>
            <a:ext cx="2739182" cy="22761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4513" y="6145052"/>
            <a:ext cx="1379273" cy="13792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6925" y="6179404"/>
            <a:ext cx="1379273" cy="1379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215" y="5240866"/>
            <a:ext cx="2391900" cy="21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97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>
            <a:spLocks/>
          </p:cNvSpPr>
          <p:nvPr/>
        </p:nvSpPr>
        <p:spPr>
          <a:xfrm>
            <a:off x="0" y="2328098"/>
            <a:ext cx="7706245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Hypoallergenic fitted cover made using rayon from bamboo fibers</a:t>
            </a:r>
          </a:p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Airflow treated open-cell memory foam is breathable</a:t>
            </a:r>
          </a:p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Helps to prevent flat-head </a:t>
            </a:r>
            <a:r>
              <a:rPr lang="en-CA" sz="1900" dirty="0" smtClean="0">
                <a:solidFill>
                  <a:srgbClr val="A893FF"/>
                </a:solidFill>
              </a:rPr>
              <a:t>syndrome</a:t>
            </a:r>
            <a:r>
              <a:rPr lang="en-US" sz="1900" dirty="0" smtClean="0">
                <a:solidFill>
                  <a:srgbClr val="A893FF"/>
                </a:solidFill>
              </a:rPr>
              <a:t>Stays </a:t>
            </a:r>
            <a:r>
              <a:rPr lang="en-US" sz="1900" dirty="0">
                <a:solidFill>
                  <a:srgbClr val="A893FF"/>
                </a:solidFill>
              </a:rPr>
              <a:t>cool &amp; thermo-regulating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22370" y="6979774"/>
            <a:ext cx="2292815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3</a:t>
            </a:r>
            <a:r>
              <a:rPr lang="en-US" sz="1351" dirty="0" smtClean="0">
                <a:solidFill>
                  <a:srgbClr val="FFFFFF"/>
                </a:solidFill>
              </a:rPr>
              <a:t> </a:t>
            </a:r>
            <a:r>
              <a:rPr lang="en-US" sz="1351" dirty="0">
                <a:solidFill>
                  <a:srgbClr val="FFFFFF"/>
                </a:solidFill>
              </a:rPr>
              <a:t>months +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4</a:t>
            </a:r>
            <a:r>
              <a:rPr lang="en-US" sz="1200" dirty="0" smtClean="0">
                <a:solidFill>
                  <a:srgbClr val="FFFFFF"/>
                </a:solidFill>
              </a:rPr>
              <a:t>0 x 23 </a:t>
            </a:r>
            <a:r>
              <a:rPr lang="en-US" sz="1200" dirty="0">
                <a:solidFill>
                  <a:srgbClr val="FFFFFF"/>
                </a:solidFill>
              </a:rPr>
              <a:t>x 3</a:t>
            </a:r>
            <a:r>
              <a:rPr lang="en-US" sz="1200" dirty="0" smtClean="0">
                <a:solidFill>
                  <a:srgbClr val="FFFFFF"/>
                </a:solidFill>
              </a:rPr>
              <a:t> </a:t>
            </a:r>
            <a:r>
              <a:rPr lang="en-US" sz="1200" dirty="0">
                <a:solidFill>
                  <a:srgbClr val="FFFFFF"/>
                </a:solidFill>
              </a:rPr>
              <a:t>cm</a:t>
            </a:r>
          </a:p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15.7” </a:t>
            </a:r>
            <a:r>
              <a:rPr lang="en-US" sz="1200" dirty="0">
                <a:solidFill>
                  <a:srgbClr val="FFFFFF"/>
                </a:solidFill>
              </a:rPr>
              <a:t>x </a:t>
            </a:r>
            <a:r>
              <a:rPr lang="en-US" sz="1200" dirty="0" smtClean="0">
                <a:solidFill>
                  <a:srgbClr val="FFFFFF"/>
                </a:solidFill>
              </a:rPr>
              <a:t>9.05” </a:t>
            </a:r>
            <a:r>
              <a:rPr lang="en-US" sz="1200" dirty="0">
                <a:solidFill>
                  <a:srgbClr val="FFFFFF"/>
                </a:solidFill>
              </a:rPr>
              <a:t>x </a:t>
            </a:r>
            <a:r>
              <a:rPr lang="en-US" sz="1200" dirty="0" smtClean="0">
                <a:solidFill>
                  <a:srgbClr val="FFFFFF"/>
                </a:solidFill>
              </a:rPr>
              <a:t>1.37”</a:t>
            </a: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78607">
            <a:off x="3551375" y="4365413"/>
            <a:ext cx="3705931" cy="3683183"/>
          </a:xfrm>
          <a:prstGeom prst="rect">
            <a:avLst/>
          </a:prstGeom>
        </p:spPr>
      </p:pic>
      <p:sp>
        <p:nvSpPr>
          <p:cNvPr id="29" name="Subtitle 2"/>
          <p:cNvSpPr txBox="1">
            <a:spLocks/>
          </p:cNvSpPr>
          <p:nvPr/>
        </p:nvSpPr>
        <p:spPr>
          <a:xfrm>
            <a:off x="4641147" y="7067491"/>
            <a:ext cx="1526388" cy="535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rgbClr val="A893FF"/>
                </a:solidFill>
              </a:rPr>
              <a:t>Removable &amp; washable cover!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9829" y="302071"/>
            <a:ext cx="1800000" cy="1400000"/>
          </a:xfrm>
          <a:prstGeom prst="rect">
            <a:avLst/>
          </a:prstGeom>
        </p:spPr>
      </p:pic>
      <p:sp>
        <p:nvSpPr>
          <p:cNvPr id="4" name="Diagonal Stripe 3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Baby’s 1st Pillow with Bamboo Pillow Case</a:t>
            </a:r>
            <a:endParaRPr lang="en-US" sz="2667" dirty="0">
              <a:solidFill>
                <a:srgbClr val="A893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118" y="4204094"/>
            <a:ext cx="2560771" cy="25607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72" t="17512" r="14714" b="17673"/>
          <a:stretch/>
        </p:blipFill>
        <p:spPr>
          <a:xfrm>
            <a:off x="7925497" y="2717005"/>
            <a:ext cx="3679763" cy="298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2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322370" y="6979774"/>
            <a:ext cx="2292815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12 months +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50 x 30 x 5.5 cm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20” x 12” x 2.2”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78607">
            <a:off x="3551375" y="4365413"/>
            <a:ext cx="3705931" cy="368318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22370" y="4181773"/>
            <a:ext cx="2651919" cy="2538319"/>
          </a:xfrm>
          <a:prstGeom prst="rect">
            <a:avLst/>
          </a:prstGeom>
        </p:spPr>
      </p:pic>
      <p:sp>
        <p:nvSpPr>
          <p:cNvPr id="29" name="Subtitle 2"/>
          <p:cNvSpPr txBox="1">
            <a:spLocks/>
          </p:cNvSpPr>
          <p:nvPr/>
        </p:nvSpPr>
        <p:spPr>
          <a:xfrm>
            <a:off x="4641147" y="7067491"/>
            <a:ext cx="1526388" cy="535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rgbClr val="A893FF"/>
                </a:solidFill>
              </a:rPr>
              <a:t>Removable &amp; washable cover!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9829" y="302071"/>
            <a:ext cx="1800000" cy="1400000"/>
          </a:xfrm>
          <a:prstGeom prst="rect">
            <a:avLst/>
          </a:prstGeom>
        </p:spPr>
      </p:pic>
      <p:sp>
        <p:nvSpPr>
          <p:cNvPr id="4" name="Diagonal Stripe 3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Toddler Pillow with Bamboo Pillow Case</a:t>
            </a:r>
            <a:endParaRPr lang="en-US" sz="2667" dirty="0">
              <a:solidFill>
                <a:srgbClr val="A893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148" b="15741"/>
          <a:stretch/>
        </p:blipFill>
        <p:spPr>
          <a:xfrm>
            <a:off x="7229112" y="2567353"/>
            <a:ext cx="4510508" cy="3207472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0" y="2328098"/>
            <a:ext cx="7706245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Perfect size for toddlers’ comfort &amp; support</a:t>
            </a:r>
          </a:p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Hypoallergenic fitted cover made using rayon from bamboo fibers</a:t>
            </a:r>
          </a:p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Airflow treated open-cell memory foam is breathable</a:t>
            </a:r>
          </a:p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Stays cool &amp; thermo-regulating</a:t>
            </a:r>
          </a:p>
        </p:txBody>
      </p:sp>
    </p:spTree>
    <p:extLst>
      <p:ext uri="{BB962C8B-B14F-4D97-AF65-F5344CB8AC3E}">
        <p14:creationId xmlns:p14="http://schemas.microsoft.com/office/powerpoint/2010/main" val="205798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>
            <a:spLocks/>
          </p:cNvSpPr>
          <p:nvPr/>
        </p:nvSpPr>
        <p:spPr>
          <a:xfrm>
            <a:off x="0" y="2328098"/>
            <a:ext cx="7706245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Replacement cover is same as original pillowcase</a:t>
            </a:r>
          </a:p>
          <a:p>
            <a:pPr marL="171446" indent="-171446" algn="just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Hypoallergenic fitted cover made using rayon from bamboo fibers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Stays cool &amp; thermo-regulating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22370" y="4181773"/>
            <a:ext cx="2651919" cy="253831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9829" y="302071"/>
            <a:ext cx="1800000" cy="140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78607">
            <a:off x="3551375" y="4365413"/>
            <a:ext cx="3705931" cy="3683183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4641147" y="7067491"/>
            <a:ext cx="1526388" cy="535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rgbClr val="A893FF"/>
                </a:solidFill>
              </a:rPr>
              <a:t>Removable &amp; washable cover!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22370" y="6979774"/>
            <a:ext cx="2292815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 smtClean="0">
                <a:solidFill>
                  <a:srgbClr val="FFFFFF"/>
                </a:solidFill>
              </a:rPr>
              <a:t>24 </a:t>
            </a:r>
            <a:r>
              <a:rPr lang="en-US" sz="1351" dirty="0">
                <a:solidFill>
                  <a:srgbClr val="FFFFFF"/>
                </a:solidFill>
              </a:rPr>
              <a:t>months +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50 x 30 x 5.5 cm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20” x 12” x 2.2”</a:t>
            </a:r>
          </a:p>
        </p:txBody>
      </p:sp>
      <p:sp>
        <p:nvSpPr>
          <p:cNvPr id="18" name="Diagonal Stripe 17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Toddler Bamboo Pillow Case</a:t>
            </a:r>
            <a:endParaRPr lang="en-US" sz="2667" dirty="0">
              <a:solidFill>
                <a:srgbClr val="A893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89" t="1851" r="22037" b="3149"/>
          <a:stretch/>
        </p:blipFill>
        <p:spPr>
          <a:xfrm>
            <a:off x="8692934" y="3079795"/>
            <a:ext cx="2302444" cy="370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3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>
            <a:spLocks/>
          </p:cNvSpPr>
          <p:nvPr/>
        </p:nvSpPr>
        <p:spPr>
          <a:xfrm>
            <a:off x="1" y="2328098"/>
            <a:ext cx="9353551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Multipurpose “magic spine”                            bends and adjusts to any shape 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Versatile and can be used in many positions for added comfort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Hypoallergenic fitted cover made using rayon from bamboo fibers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Airflow treated open-cell memory foam is breathable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Ideal for neck support, lumbar support and hip alignment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322369" y="6979774"/>
            <a:ext cx="3059259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Stays cool &amp; comfortable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63 x 10 cm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25” x 4”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1463" y="5482229"/>
            <a:ext cx="1357435" cy="13110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204" y="4106758"/>
            <a:ext cx="1323387" cy="13059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1627" y="4089805"/>
            <a:ext cx="1440000" cy="13229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4432" y="3975887"/>
            <a:ext cx="2235413" cy="14276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874" y="5274945"/>
            <a:ext cx="1833039" cy="178386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3563" y="5631970"/>
            <a:ext cx="2013363" cy="166016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455" y="4232393"/>
            <a:ext cx="2347992" cy="247969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4272" y="2348162"/>
            <a:ext cx="1785347" cy="41411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1391" y="5505077"/>
            <a:ext cx="1275024" cy="139941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9829" y="302071"/>
            <a:ext cx="1800000" cy="1400000"/>
          </a:xfrm>
          <a:prstGeom prst="rect">
            <a:avLst/>
          </a:prstGeom>
        </p:spPr>
      </p:pic>
      <p:sp>
        <p:nvSpPr>
          <p:cNvPr id="23" name="Diagonal Stripe 22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25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sp>
        <p:nvSpPr>
          <p:cNvPr id="26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Flexi Pillow with Bamboo Pillow Case</a:t>
            </a:r>
            <a:endParaRPr lang="en-US" sz="2667" dirty="0">
              <a:solidFill>
                <a:srgbClr val="A893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592" r="40926" b="2407"/>
          <a:stretch/>
        </p:blipFill>
        <p:spPr>
          <a:xfrm>
            <a:off x="10073827" y="2378831"/>
            <a:ext cx="1189615" cy="540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08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>
            <a:spLocks/>
          </p:cNvSpPr>
          <p:nvPr/>
        </p:nvSpPr>
        <p:spPr>
          <a:xfrm>
            <a:off x="0" y="2480498"/>
            <a:ext cx="8229600" cy="16840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A893FF"/>
                </a:solidFill>
              </a:rPr>
              <a:t>Orthopedic </a:t>
            </a:r>
            <a:r>
              <a:rPr lang="en-US" sz="1900" dirty="0">
                <a:solidFill>
                  <a:srgbClr val="A893FF"/>
                </a:solidFill>
              </a:rPr>
              <a:t>foam provides maximum comfort &amp; support for side sleeping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CA" sz="1900" dirty="0">
                <a:solidFill>
                  <a:srgbClr val="A893FF"/>
                </a:solidFill>
              </a:rPr>
              <a:t>Hypoallergenic fitted cover made using rayon from bamboo fibers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Use between your legs for aligning hips and spine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Elevate your feet while resting or feeding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A893FF"/>
                </a:solidFill>
              </a:rPr>
              <a:t>Level any surface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22370" y="6979774"/>
            <a:ext cx="3172393" cy="624727"/>
          </a:xfrm>
          <a:prstGeom prst="roundRect">
            <a:avLst/>
          </a:prstGeom>
          <a:solidFill>
            <a:srgbClr val="4DCB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>
                <a:solidFill>
                  <a:srgbClr val="FFFFFF"/>
                </a:solidFill>
              </a:rPr>
              <a:t>Stays cool &amp; comfortable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25 x 10 x 10 cm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</a:rPr>
              <a:t>10” x 10” x 4”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255" y="4525470"/>
            <a:ext cx="3488775" cy="232632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9829" y="302071"/>
            <a:ext cx="1800000" cy="140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7028" y="4620553"/>
            <a:ext cx="3968683" cy="2359221"/>
          </a:xfrm>
          <a:prstGeom prst="rect">
            <a:avLst/>
          </a:prstGeom>
        </p:spPr>
      </p:pic>
      <p:sp>
        <p:nvSpPr>
          <p:cNvPr id="15" name="Diagonal Stripe 14"/>
          <p:cNvSpPr/>
          <p:nvPr/>
        </p:nvSpPr>
        <p:spPr>
          <a:xfrm rot="16200000" flipH="1" flipV="1">
            <a:off x="10392000" y="-16699"/>
            <a:ext cx="1800000" cy="1800000"/>
          </a:xfrm>
          <a:prstGeom prst="diagStripe">
            <a:avLst>
              <a:gd name="adj" fmla="val 52863"/>
            </a:avLst>
          </a:prstGeom>
          <a:solidFill>
            <a:srgbClr val="936FC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 rot="2717855">
            <a:off x="10846217" y="373392"/>
            <a:ext cx="1319219" cy="6125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60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73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215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82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430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8038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646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253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861" indent="0" algn="ctr" defTabSz="609608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</a:rPr>
              <a:t>Bedtime!</a:t>
            </a: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203203" y="1734201"/>
            <a:ext cx="11621309" cy="6125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marL="342905" indent="-342905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60" indent="-285755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457206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457206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8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9" indent="-228603" algn="l" defTabSz="457206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667" dirty="0" smtClean="0">
                <a:solidFill>
                  <a:srgbClr val="A893FF"/>
                </a:solidFill>
              </a:rPr>
              <a:t>Pregnancy Wedge with Bamboo Cover</a:t>
            </a:r>
            <a:endParaRPr lang="en-US" sz="2667" dirty="0">
              <a:solidFill>
                <a:srgbClr val="A893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7536" y="3978122"/>
            <a:ext cx="3084512" cy="308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37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Custom 2">
      <a:dk1>
        <a:srgbClr val="F2FEFF"/>
      </a:dk1>
      <a:lt1>
        <a:srgbClr val="FFFFFF"/>
      </a:lt1>
      <a:dk2>
        <a:srgbClr val="6EEEFF"/>
      </a:dk2>
      <a:lt2>
        <a:srgbClr val="63F3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Custom Design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Custom Design">
  <a:themeElements>
    <a:clrScheme name="Custom 2">
      <a:dk1>
        <a:srgbClr val="F2FEFF"/>
      </a:dk1>
      <a:lt1>
        <a:srgbClr val="FFFFFF"/>
      </a:lt1>
      <a:dk2>
        <a:srgbClr val="6EEEFF"/>
      </a:dk2>
      <a:lt2>
        <a:srgbClr val="63F3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38819</TotalTime>
  <Words>1438</Words>
  <Application>Microsoft Office PowerPoint</Application>
  <PresentationFormat>Custom</PresentationFormat>
  <Paragraphs>235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</vt:lpstr>
      <vt:lpstr>Calibri</vt:lpstr>
      <vt:lpstr>Century Gothic</vt:lpstr>
      <vt:lpstr>2_Office Theme</vt:lpstr>
      <vt:lpstr>3_Custom Design</vt:lpstr>
      <vt:lpstr>1_Office Theme</vt:lpstr>
      <vt:lpstr>Custom Design</vt:lpstr>
      <vt:lpstr>1_Custom Design</vt:lpstr>
      <vt:lpstr>2_Custom Design</vt:lpstr>
      <vt:lpstr>4_Custom Design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Paper Candy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Mandy Schneider</dc:creator>
  <cp:lastModifiedBy>Noah Diamond</cp:lastModifiedBy>
  <cp:revision>253</cp:revision>
  <cp:lastPrinted>2016-04-18T21:01:13Z</cp:lastPrinted>
  <dcterms:created xsi:type="dcterms:W3CDTF">2015-03-13T13:42:27Z</dcterms:created>
  <dcterms:modified xsi:type="dcterms:W3CDTF">2016-11-07T01:54:06Z</dcterms:modified>
</cp:coreProperties>
</file>